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handoutMasterIdLst>
    <p:handoutMasterId r:id="rId39"/>
  </p:handoutMasterIdLst>
  <p:sldIdLst>
    <p:sldId id="256" r:id="rId2"/>
    <p:sldId id="257" r:id="rId3"/>
    <p:sldId id="283" r:id="rId4"/>
    <p:sldId id="317" r:id="rId5"/>
    <p:sldId id="302" r:id="rId6"/>
    <p:sldId id="269" r:id="rId7"/>
    <p:sldId id="273" r:id="rId8"/>
    <p:sldId id="308" r:id="rId9"/>
    <p:sldId id="313" r:id="rId10"/>
    <p:sldId id="277" r:id="rId11"/>
    <p:sldId id="303" r:id="rId12"/>
    <p:sldId id="292" r:id="rId13"/>
    <p:sldId id="311" r:id="rId14"/>
    <p:sldId id="304" r:id="rId15"/>
    <p:sldId id="305" r:id="rId16"/>
    <p:sldId id="280" r:id="rId17"/>
    <p:sldId id="288" r:id="rId18"/>
    <p:sldId id="263" r:id="rId19"/>
    <p:sldId id="287" r:id="rId20"/>
    <p:sldId id="279" r:id="rId21"/>
    <p:sldId id="278" r:id="rId22"/>
    <p:sldId id="310" r:id="rId23"/>
    <p:sldId id="312" r:id="rId24"/>
    <p:sldId id="314" r:id="rId25"/>
    <p:sldId id="318" r:id="rId26"/>
    <p:sldId id="266" r:id="rId27"/>
    <p:sldId id="299" r:id="rId28"/>
    <p:sldId id="298" r:id="rId29"/>
    <p:sldId id="290" r:id="rId30"/>
    <p:sldId id="306" r:id="rId31"/>
    <p:sldId id="259" r:id="rId32"/>
    <p:sldId id="265" r:id="rId33"/>
    <p:sldId id="262" r:id="rId34"/>
    <p:sldId id="261" r:id="rId35"/>
    <p:sldId id="271" r:id="rId36"/>
    <p:sldId id="319" r:id="rId37"/>
  </p:sldIdLst>
  <p:sldSz cx="9144000" cy="6858000" type="screen4x3"/>
  <p:notesSz cx="9601200" cy="7315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5760" userDrawn="1">
          <p15:clr>
            <a:srgbClr val="A4A3A4"/>
          </p15:clr>
        </p15:guide>
        <p15:guide id="3" orient="horz" pos="1512" userDrawn="1">
          <p15:clr>
            <a:srgbClr val="A4A3A4"/>
          </p15:clr>
        </p15:guide>
        <p15:guide id="4" pos="210">
          <p15:clr>
            <a:srgbClr val="A4A3A4"/>
          </p15:clr>
        </p15:guide>
        <p15:guide id="5" orient="horz" pos="526">
          <p15:clr>
            <a:srgbClr val="A4A3A4"/>
          </p15:clr>
        </p15:guide>
        <p15:guide id="6" orient="horz" pos="1488" userDrawn="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guide id="3" orient="horz" pos="2304">
          <p15:clr>
            <a:srgbClr val="A4A3A4"/>
          </p15:clr>
        </p15:guide>
        <p15:guide id="4" pos="302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dal, Maria" initials="PM" lastIdx="3" clrIdx="0">
    <p:extLst>
      <p:ext uri="{19B8F6BF-5375-455C-9EA6-DF929625EA0E}">
        <p15:presenceInfo xmlns:p15="http://schemas.microsoft.com/office/powerpoint/2012/main" userId="S-1-5-21-790525478-1284227242-1417001333-97854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9CBC"/>
    <a:srgbClr val="E66524"/>
    <a:srgbClr val="F68B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782" autoAdjust="0"/>
    <p:restoredTop sz="93242" autoAdjust="0"/>
  </p:normalViewPr>
  <p:slideViewPr>
    <p:cSldViewPr snapToGrid="0" showGuides="1">
      <p:cViewPr>
        <p:scale>
          <a:sx n="100" d="100"/>
          <a:sy n="100" d="100"/>
        </p:scale>
        <p:origin x="1434" y="168"/>
      </p:cViewPr>
      <p:guideLst>
        <p:guide orient="horz" pos="2160"/>
        <p:guide pos="5760"/>
        <p:guide orient="horz" pos="1512"/>
        <p:guide pos="210"/>
        <p:guide orient="horz" pos="526"/>
        <p:guide orient="horz" pos="1488"/>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62" d="100"/>
          <a:sy n="62" d="100"/>
        </p:scale>
        <p:origin x="-3110" y="-106"/>
      </p:cViewPr>
      <p:guideLst>
        <p:guide orient="horz" pos="3024"/>
        <p:guide pos="2304"/>
        <p:guide orient="horz" pos="2304"/>
        <p:guide pos="302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DB5724E-6F08-452F-9181-54E5C413DEA9}"/>
              </a:ext>
            </a:extLst>
          </p:cNvPr>
          <p:cNvSpPr>
            <a:spLocks noGrp="1"/>
          </p:cNvSpPr>
          <p:nvPr>
            <p:ph type="hdr" sz="quarter"/>
          </p:nvPr>
        </p:nvSpPr>
        <p:spPr>
          <a:xfrm>
            <a:off x="1" y="1"/>
            <a:ext cx="4160520" cy="367030"/>
          </a:xfrm>
          <a:prstGeom prst="rect">
            <a:avLst/>
          </a:prstGeom>
        </p:spPr>
        <p:txBody>
          <a:bodyPr vert="horz" lIns="96648" tIns="48325" rIns="96648" bIns="48325" rtlCol="0"/>
          <a:lstStyle>
            <a:lvl1pPr algn="l">
              <a:defRPr sz="1300"/>
            </a:lvl1pPr>
          </a:lstStyle>
          <a:p>
            <a:endParaRPr lang="en-US"/>
          </a:p>
        </p:txBody>
      </p:sp>
      <p:sp>
        <p:nvSpPr>
          <p:cNvPr id="3" name="Date Placeholder 2">
            <a:extLst>
              <a:ext uri="{FF2B5EF4-FFF2-40B4-BE49-F238E27FC236}">
                <a16:creationId xmlns:a16="http://schemas.microsoft.com/office/drawing/2014/main" id="{D4EF0144-F585-446E-8167-B24498ECB12A}"/>
              </a:ext>
            </a:extLst>
          </p:cNvPr>
          <p:cNvSpPr>
            <a:spLocks noGrp="1"/>
          </p:cNvSpPr>
          <p:nvPr>
            <p:ph type="dt" sz="quarter" idx="1"/>
          </p:nvPr>
        </p:nvSpPr>
        <p:spPr>
          <a:xfrm>
            <a:off x="5438458" y="1"/>
            <a:ext cx="4160520" cy="367030"/>
          </a:xfrm>
          <a:prstGeom prst="rect">
            <a:avLst/>
          </a:prstGeom>
        </p:spPr>
        <p:txBody>
          <a:bodyPr vert="horz" lIns="96648" tIns="48325" rIns="96648" bIns="48325" rtlCol="0"/>
          <a:lstStyle>
            <a:lvl1pPr algn="r">
              <a:defRPr sz="1300"/>
            </a:lvl1pPr>
          </a:lstStyle>
          <a:p>
            <a:fld id="{A8485227-05B3-42AE-9DC5-D487AD066456}" type="datetimeFigureOut">
              <a:rPr lang="en-US" smtClean="0"/>
              <a:t>9/18/2019</a:t>
            </a:fld>
            <a:endParaRPr lang="en-US"/>
          </a:p>
        </p:txBody>
      </p:sp>
      <p:sp>
        <p:nvSpPr>
          <p:cNvPr id="4" name="Footer Placeholder 3">
            <a:extLst>
              <a:ext uri="{FF2B5EF4-FFF2-40B4-BE49-F238E27FC236}">
                <a16:creationId xmlns:a16="http://schemas.microsoft.com/office/drawing/2014/main" id="{275B1764-C64F-4A31-87D8-1A78163F98B6}"/>
              </a:ext>
            </a:extLst>
          </p:cNvPr>
          <p:cNvSpPr>
            <a:spLocks noGrp="1"/>
          </p:cNvSpPr>
          <p:nvPr>
            <p:ph type="ftr" sz="quarter" idx="2"/>
          </p:nvPr>
        </p:nvSpPr>
        <p:spPr>
          <a:xfrm>
            <a:off x="1" y="6948172"/>
            <a:ext cx="4160520" cy="367029"/>
          </a:xfrm>
          <a:prstGeom prst="rect">
            <a:avLst/>
          </a:prstGeom>
        </p:spPr>
        <p:txBody>
          <a:bodyPr vert="horz" lIns="96648" tIns="48325" rIns="96648" bIns="48325"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52F8AD27-6695-4CB1-8386-F304ED4D49CB}"/>
              </a:ext>
            </a:extLst>
          </p:cNvPr>
          <p:cNvSpPr>
            <a:spLocks noGrp="1"/>
          </p:cNvSpPr>
          <p:nvPr>
            <p:ph type="sldNum" sz="quarter" idx="3"/>
          </p:nvPr>
        </p:nvSpPr>
        <p:spPr>
          <a:xfrm>
            <a:off x="5438458" y="6948172"/>
            <a:ext cx="4160520" cy="367029"/>
          </a:xfrm>
          <a:prstGeom prst="rect">
            <a:avLst/>
          </a:prstGeom>
        </p:spPr>
        <p:txBody>
          <a:bodyPr vert="horz" lIns="96648" tIns="48325" rIns="96648" bIns="48325" rtlCol="0" anchor="b"/>
          <a:lstStyle>
            <a:lvl1pPr algn="r">
              <a:defRPr sz="1300"/>
            </a:lvl1pPr>
          </a:lstStyle>
          <a:p>
            <a:fld id="{C8A44247-11B6-46C1-910F-503F37DF9D47}" type="slidenum">
              <a:rPr lang="en-US" smtClean="0"/>
              <a:t>‹#›</a:t>
            </a:fld>
            <a:endParaRPr lang="en-US"/>
          </a:p>
        </p:txBody>
      </p:sp>
    </p:spTree>
    <p:extLst>
      <p:ext uri="{BB962C8B-B14F-4D97-AF65-F5344CB8AC3E}">
        <p14:creationId xmlns:p14="http://schemas.microsoft.com/office/powerpoint/2010/main" val="235161388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160520" cy="367030"/>
          </a:xfrm>
          <a:prstGeom prst="rect">
            <a:avLst/>
          </a:prstGeom>
        </p:spPr>
        <p:txBody>
          <a:bodyPr vert="horz" lIns="96648" tIns="48325" rIns="96648" bIns="48325" rtlCol="0"/>
          <a:lstStyle>
            <a:lvl1pPr algn="l">
              <a:defRPr sz="1300"/>
            </a:lvl1pPr>
          </a:lstStyle>
          <a:p>
            <a:endParaRPr lang="x-none"/>
          </a:p>
        </p:txBody>
      </p:sp>
      <p:sp>
        <p:nvSpPr>
          <p:cNvPr id="3" name="Date Placeholder 2"/>
          <p:cNvSpPr>
            <a:spLocks noGrp="1"/>
          </p:cNvSpPr>
          <p:nvPr>
            <p:ph type="dt" idx="1"/>
          </p:nvPr>
        </p:nvSpPr>
        <p:spPr>
          <a:xfrm>
            <a:off x="5438458" y="1"/>
            <a:ext cx="4160520" cy="367030"/>
          </a:xfrm>
          <a:prstGeom prst="rect">
            <a:avLst/>
          </a:prstGeom>
        </p:spPr>
        <p:txBody>
          <a:bodyPr vert="horz" lIns="96648" tIns="48325" rIns="96648" bIns="48325" rtlCol="0"/>
          <a:lstStyle>
            <a:lvl1pPr algn="r">
              <a:defRPr sz="1300"/>
            </a:lvl1pPr>
          </a:lstStyle>
          <a:p>
            <a:fld id="{39199CEF-FCCF-48C9-B1E5-ED2A9AB64826}" type="datetimeFigureOut">
              <a:rPr lang="x-none" smtClean="0"/>
              <a:t>9/18/2019</a:t>
            </a:fld>
            <a:endParaRPr lang="x-none"/>
          </a:p>
        </p:txBody>
      </p:sp>
      <p:sp>
        <p:nvSpPr>
          <p:cNvPr id="4" name="Slide Image Placeholder 3"/>
          <p:cNvSpPr>
            <a:spLocks noGrp="1" noRot="1" noChangeAspect="1"/>
          </p:cNvSpPr>
          <p:nvPr>
            <p:ph type="sldImg" idx="2"/>
          </p:nvPr>
        </p:nvSpPr>
        <p:spPr>
          <a:xfrm>
            <a:off x="3155950" y="914400"/>
            <a:ext cx="3289300" cy="2468563"/>
          </a:xfrm>
          <a:prstGeom prst="rect">
            <a:avLst/>
          </a:prstGeom>
          <a:noFill/>
          <a:ln w="12700">
            <a:solidFill>
              <a:prstClr val="black"/>
            </a:solidFill>
          </a:ln>
        </p:spPr>
        <p:txBody>
          <a:bodyPr vert="horz" lIns="96648" tIns="48325" rIns="96648" bIns="48325" rtlCol="0" anchor="ctr"/>
          <a:lstStyle/>
          <a:p>
            <a:endParaRPr lang="x-none"/>
          </a:p>
        </p:txBody>
      </p:sp>
      <p:sp>
        <p:nvSpPr>
          <p:cNvPr id="5" name="Notes Placeholder 4"/>
          <p:cNvSpPr>
            <a:spLocks noGrp="1"/>
          </p:cNvSpPr>
          <p:nvPr>
            <p:ph type="body" sz="quarter" idx="3"/>
          </p:nvPr>
        </p:nvSpPr>
        <p:spPr>
          <a:xfrm>
            <a:off x="960120" y="3520440"/>
            <a:ext cx="7680960" cy="2880360"/>
          </a:xfrm>
          <a:prstGeom prst="rect">
            <a:avLst/>
          </a:prstGeom>
        </p:spPr>
        <p:txBody>
          <a:bodyPr vert="horz" lIns="96648" tIns="48325" rIns="96648" bIns="4832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1" y="6948172"/>
            <a:ext cx="4160520" cy="367029"/>
          </a:xfrm>
          <a:prstGeom prst="rect">
            <a:avLst/>
          </a:prstGeom>
        </p:spPr>
        <p:txBody>
          <a:bodyPr vert="horz" lIns="96648" tIns="48325" rIns="96648" bIns="48325" rtlCol="0" anchor="b"/>
          <a:lstStyle>
            <a:lvl1pPr algn="l">
              <a:defRPr sz="1300"/>
            </a:lvl1pPr>
          </a:lstStyle>
          <a:p>
            <a:endParaRPr lang="x-none"/>
          </a:p>
        </p:txBody>
      </p:sp>
      <p:sp>
        <p:nvSpPr>
          <p:cNvPr id="7" name="Slide Number Placeholder 6"/>
          <p:cNvSpPr>
            <a:spLocks noGrp="1"/>
          </p:cNvSpPr>
          <p:nvPr>
            <p:ph type="sldNum" sz="quarter" idx="5"/>
          </p:nvPr>
        </p:nvSpPr>
        <p:spPr>
          <a:xfrm>
            <a:off x="5438458" y="6948172"/>
            <a:ext cx="4160520" cy="367029"/>
          </a:xfrm>
          <a:prstGeom prst="rect">
            <a:avLst/>
          </a:prstGeom>
        </p:spPr>
        <p:txBody>
          <a:bodyPr vert="horz" lIns="96648" tIns="48325" rIns="96648" bIns="48325" rtlCol="0" anchor="b"/>
          <a:lstStyle>
            <a:lvl1pPr algn="r">
              <a:defRPr sz="1300"/>
            </a:lvl1pPr>
          </a:lstStyle>
          <a:p>
            <a:fld id="{AE06939A-BD19-4FFF-B58A-CA911B8B8C42}" type="slidenum">
              <a:rPr lang="x-none" smtClean="0"/>
              <a:t>‹#›</a:t>
            </a:fld>
            <a:endParaRPr lang="x-none"/>
          </a:p>
        </p:txBody>
      </p:sp>
    </p:spTree>
    <p:extLst>
      <p:ext uri="{BB962C8B-B14F-4D97-AF65-F5344CB8AC3E}">
        <p14:creationId xmlns:p14="http://schemas.microsoft.com/office/powerpoint/2010/main" val="2923221641"/>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77">
              <a:defRPr/>
            </a:pPr>
            <a:r>
              <a:rPr lang="en-US" dirty="0"/>
              <a:t>Who opens? CEO?</a:t>
            </a:r>
          </a:p>
          <a:p>
            <a:endParaRPr lang="en-US" dirty="0"/>
          </a:p>
        </p:txBody>
      </p:sp>
    </p:spTree>
    <p:extLst>
      <p:ext uri="{BB962C8B-B14F-4D97-AF65-F5344CB8AC3E}">
        <p14:creationId xmlns:p14="http://schemas.microsoft.com/office/powerpoint/2010/main" val="28877262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77">
              <a:defRPr/>
            </a:pPr>
            <a:r>
              <a:rPr lang="en-US" dirty="0"/>
              <a:t>Deanna</a:t>
            </a:r>
          </a:p>
          <a:p>
            <a:pPr defTabSz="914277">
              <a:defRPr/>
            </a:pPr>
            <a:r>
              <a:rPr lang="en-US" dirty="0"/>
              <a:t>There are many possible ways that General Hospital could be returned to productive uses. The Study will consider:</a:t>
            </a:r>
          </a:p>
          <a:p>
            <a:r>
              <a:rPr lang="en-US" dirty="0"/>
              <a:t>The Feasibility Study will develop a few potentially financially feasible options for future uses and the community will provide feedback, ultimately the Board of Supervisors will determine next steps.</a:t>
            </a:r>
          </a:p>
        </p:txBody>
      </p:sp>
    </p:spTree>
    <p:extLst>
      <p:ext uri="{BB962C8B-B14F-4D97-AF65-F5344CB8AC3E}">
        <p14:creationId xmlns:p14="http://schemas.microsoft.com/office/powerpoint/2010/main" val="18277989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77">
              <a:defRPr/>
            </a:pPr>
            <a:r>
              <a:rPr lang="en-US" dirty="0"/>
              <a:t>Deanna</a:t>
            </a:r>
          </a:p>
          <a:p>
            <a:endParaRPr lang="en-US" dirty="0"/>
          </a:p>
        </p:txBody>
      </p:sp>
    </p:spTree>
    <p:extLst>
      <p:ext uri="{BB962C8B-B14F-4D97-AF65-F5344CB8AC3E}">
        <p14:creationId xmlns:p14="http://schemas.microsoft.com/office/powerpoint/2010/main" val="23791022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77">
              <a:defRPr/>
            </a:pPr>
            <a:r>
              <a:rPr lang="en-US" dirty="0">
                <a:solidFill>
                  <a:srgbClr val="FF0000"/>
                </a:solidFill>
              </a:rPr>
              <a:t>Katherine</a:t>
            </a:r>
          </a:p>
          <a:p>
            <a:pPr defTabSz="914277">
              <a:defRPr/>
            </a:pPr>
            <a:endParaRPr lang="en-US" dirty="0">
              <a:solidFill>
                <a:srgbClr val="FF0000"/>
              </a:solidFill>
            </a:endParaRPr>
          </a:p>
          <a:p>
            <a:endParaRPr lang="en-US" dirty="0"/>
          </a:p>
        </p:txBody>
      </p:sp>
    </p:spTree>
    <p:extLst>
      <p:ext uri="{BB962C8B-B14F-4D97-AF65-F5344CB8AC3E}">
        <p14:creationId xmlns:p14="http://schemas.microsoft.com/office/powerpoint/2010/main" val="3476722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Katherine</a:t>
            </a:r>
          </a:p>
        </p:txBody>
      </p:sp>
    </p:spTree>
    <p:extLst>
      <p:ext uri="{BB962C8B-B14F-4D97-AF65-F5344CB8AC3E}">
        <p14:creationId xmlns:p14="http://schemas.microsoft.com/office/powerpoint/2010/main" val="3759630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Monica</a:t>
            </a:r>
          </a:p>
        </p:txBody>
      </p:sp>
    </p:spTree>
    <p:extLst>
      <p:ext uri="{BB962C8B-B14F-4D97-AF65-F5344CB8AC3E}">
        <p14:creationId xmlns:p14="http://schemas.microsoft.com/office/powerpoint/2010/main" val="29988840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Monica</a:t>
            </a:r>
          </a:p>
        </p:txBody>
      </p:sp>
    </p:spTree>
    <p:extLst>
      <p:ext uri="{BB962C8B-B14F-4D97-AF65-F5344CB8AC3E}">
        <p14:creationId xmlns:p14="http://schemas.microsoft.com/office/powerpoint/2010/main" val="1749699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77">
              <a:defRPr/>
            </a:pPr>
            <a:r>
              <a:rPr lang="en-US" dirty="0"/>
              <a:t>Monica</a:t>
            </a:r>
          </a:p>
          <a:p>
            <a:endParaRPr lang="en-US" dirty="0"/>
          </a:p>
        </p:txBody>
      </p:sp>
    </p:spTree>
    <p:extLst>
      <p:ext uri="{BB962C8B-B14F-4D97-AF65-F5344CB8AC3E}">
        <p14:creationId xmlns:p14="http://schemas.microsoft.com/office/powerpoint/2010/main" val="11942556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77">
              <a:defRPr/>
            </a:pPr>
            <a:r>
              <a:rPr lang="en-US" dirty="0"/>
              <a:t>Robert</a:t>
            </a:r>
          </a:p>
          <a:p>
            <a:endParaRPr lang="en-US" dirty="0"/>
          </a:p>
        </p:txBody>
      </p:sp>
    </p:spTree>
    <p:extLst>
      <p:ext uri="{BB962C8B-B14F-4D97-AF65-F5344CB8AC3E}">
        <p14:creationId xmlns:p14="http://schemas.microsoft.com/office/powerpoint/2010/main" val="39759573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Robert</a:t>
            </a:r>
          </a:p>
        </p:txBody>
      </p:sp>
    </p:spTree>
    <p:extLst>
      <p:ext uri="{BB962C8B-B14F-4D97-AF65-F5344CB8AC3E}">
        <p14:creationId xmlns:p14="http://schemas.microsoft.com/office/powerpoint/2010/main" val="3608272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Robert</a:t>
            </a:r>
          </a:p>
        </p:txBody>
      </p:sp>
    </p:spTree>
    <p:extLst>
      <p:ext uri="{BB962C8B-B14F-4D97-AF65-F5344CB8AC3E}">
        <p14:creationId xmlns:p14="http://schemas.microsoft.com/office/powerpoint/2010/main" val="317134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77">
              <a:defRPr/>
            </a:pPr>
            <a:r>
              <a:rPr lang="en-US" dirty="0"/>
              <a:t>Kelly</a:t>
            </a:r>
          </a:p>
          <a:p>
            <a:endParaRPr lang="en-US" dirty="0"/>
          </a:p>
        </p:txBody>
      </p:sp>
    </p:spTree>
    <p:extLst>
      <p:ext uri="{BB962C8B-B14F-4D97-AF65-F5344CB8AC3E}">
        <p14:creationId xmlns:p14="http://schemas.microsoft.com/office/powerpoint/2010/main" val="24835649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Robert</a:t>
            </a:r>
          </a:p>
        </p:txBody>
      </p:sp>
    </p:spTree>
    <p:extLst>
      <p:ext uri="{BB962C8B-B14F-4D97-AF65-F5344CB8AC3E}">
        <p14:creationId xmlns:p14="http://schemas.microsoft.com/office/powerpoint/2010/main" val="14066136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Robert</a:t>
            </a:r>
          </a:p>
        </p:txBody>
      </p:sp>
    </p:spTree>
    <p:extLst>
      <p:ext uri="{BB962C8B-B14F-4D97-AF65-F5344CB8AC3E}">
        <p14:creationId xmlns:p14="http://schemas.microsoft.com/office/powerpoint/2010/main" val="6080743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Deanna</a:t>
            </a:r>
          </a:p>
        </p:txBody>
      </p:sp>
    </p:spTree>
    <p:extLst>
      <p:ext uri="{BB962C8B-B14F-4D97-AF65-F5344CB8AC3E}">
        <p14:creationId xmlns:p14="http://schemas.microsoft.com/office/powerpoint/2010/main" val="20710052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Deanna</a:t>
            </a:r>
          </a:p>
        </p:txBody>
      </p:sp>
    </p:spTree>
    <p:extLst>
      <p:ext uri="{BB962C8B-B14F-4D97-AF65-F5344CB8AC3E}">
        <p14:creationId xmlns:p14="http://schemas.microsoft.com/office/powerpoint/2010/main" val="2252917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Deanna</a:t>
            </a:r>
          </a:p>
        </p:txBody>
      </p:sp>
    </p:spTree>
    <p:extLst>
      <p:ext uri="{BB962C8B-B14F-4D97-AF65-F5344CB8AC3E}">
        <p14:creationId xmlns:p14="http://schemas.microsoft.com/office/powerpoint/2010/main" val="41606736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Deanna</a:t>
            </a:r>
          </a:p>
        </p:txBody>
      </p:sp>
    </p:spTree>
    <p:extLst>
      <p:ext uri="{BB962C8B-B14F-4D97-AF65-F5344CB8AC3E}">
        <p14:creationId xmlns:p14="http://schemas.microsoft.com/office/powerpoint/2010/main" val="28221736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77">
              <a:defRPr/>
            </a:pPr>
            <a:r>
              <a:rPr lang="en-US" dirty="0"/>
              <a:t>Jessica</a:t>
            </a:r>
          </a:p>
          <a:p>
            <a:endParaRPr lang="x-none" dirty="0"/>
          </a:p>
        </p:txBody>
      </p:sp>
    </p:spTree>
    <p:extLst>
      <p:ext uri="{BB962C8B-B14F-4D97-AF65-F5344CB8AC3E}">
        <p14:creationId xmlns:p14="http://schemas.microsoft.com/office/powerpoint/2010/main" val="20566039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77">
              <a:defRPr/>
            </a:pPr>
            <a:r>
              <a:rPr lang="en-US" dirty="0"/>
              <a:t>Jessica</a:t>
            </a:r>
          </a:p>
          <a:p>
            <a:pPr defTabSz="914277">
              <a:defRPr/>
            </a:pPr>
            <a:r>
              <a:rPr lang="en-US" dirty="0"/>
              <a:t>Stations 1-3 provide a bit more detail regarding topics that were introduced in this PPT. Please visit those stations if you have questions or would like to learn more.  Stations 4,5, and 6 are where we would really like you to focus your time and provided feedback through the interactive activities at the boards.  In particular, your feedback on how the building could best be used to benefit the community at Station 5 is critical.</a:t>
            </a:r>
          </a:p>
          <a:p>
            <a:endParaRPr lang="en-US" dirty="0"/>
          </a:p>
        </p:txBody>
      </p:sp>
    </p:spTree>
    <p:extLst>
      <p:ext uri="{BB962C8B-B14F-4D97-AF65-F5344CB8AC3E}">
        <p14:creationId xmlns:p14="http://schemas.microsoft.com/office/powerpoint/2010/main" val="38988861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77">
              <a:defRPr/>
            </a:pPr>
            <a:r>
              <a:rPr lang="en-US" dirty="0"/>
              <a:t>Jessica</a:t>
            </a:r>
          </a:p>
          <a:p>
            <a:r>
              <a:rPr lang="en-US" dirty="0"/>
              <a:t>Station# 4</a:t>
            </a:r>
          </a:p>
          <a:p>
            <a:pPr defTabSz="914277">
              <a:defRPr/>
            </a:pPr>
            <a:r>
              <a:rPr lang="en-US" dirty="0"/>
              <a:t>What would make it easier, safer, and more comfortable for you to get to and from General Hospital, and to get where you need to go within the surrounding neighborhoods? </a:t>
            </a:r>
          </a:p>
          <a:p>
            <a:endParaRPr lang="en-US" dirty="0"/>
          </a:p>
        </p:txBody>
      </p:sp>
    </p:spTree>
    <p:extLst>
      <p:ext uri="{BB962C8B-B14F-4D97-AF65-F5344CB8AC3E}">
        <p14:creationId xmlns:p14="http://schemas.microsoft.com/office/powerpoint/2010/main" val="15246770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Jessica</a:t>
            </a:r>
            <a:endParaRPr lang="x-none" dirty="0"/>
          </a:p>
        </p:txBody>
      </p:sp>
    </p:spTree>
    <p:extLst>
      <p:ext uri="{BB962C8B-B14F-4D97-AF65-F5344CB8AC3E}">
        <p14:creationId xmlns:p14="http://schemas.microsoft.com/office/powerpoint/2010/main" val="1750317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77">
              <a:defRPr/>
            </a:pPr>
            <a:r>
              <a:rPr lang="en-US" dirty="0"/>
              <a:t>Kelly</a:t>
            </a:r>
          </a:p>
        </p:txBody>
      </p:sp>
    </p:spTree>
    <p:extLst>
      <p:ext uri="{BB962C8B-B14F-4D97-AF65-F5344CB8AC3E}">
        <p14:creationId xmlns:p14="http://schemas.microsoft.com/office/powerpoint/2010/main" val="25508327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77">
              <a:defRPr/>
            </a:pPr>
            <a:r>
              <a:rPr lang="en-US" dirty="0"/>
              <a:t>Jessica</a:t>
            </a:r>
          </a:p>
          <a:p>
            <a:endParaRPr lang="en-US" dirty="0"/>
          </a:p>
        </p:txBody>
      </p:sp>
    </p:spTree>
    <p:extLst>
      <p:ext uri="{BB962C8B-B14F-4D97-AF65-F5344CB8AC3E}">
        <p14:creationId xmlns:p14="http://schemas.microsoft.com/office/powerpoint/2010/main" val="34598444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77">
              <a:defRPr/>
            </a:pPr>
            <a:r>
              <a:rPr lang="en-US" dirty="0"/>
              <a:t>Who opens? CEO?</a:t>
            </a:r>
          </a:p>
          <a:p>
            <a:endParaRPr lang="en-US" dirty="0"/>
          </a:p>
        </p:txBody>
      </p:sp>
    </p:spTree>
    <p:extLst>
      <p:ext uri="{BB962C8B-B14F-4D97-AF65-F5344CB8AC3E}">
        <p14:creationId xmlns:p14="http://schemas.microsoft.com/office/powerpoint/2010/main" val="3119957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77">
              <a:defRPr/>
            </a:pPr>
            <a:r>
              <a:rPr lang="en-US" dirty="0"/>
              <a:t>Kelly</a:t>
            </a:r>
          </a:p>
        </p:txBody>
      </p:sp>
    </p:spTree>
    <p:extLst>
      <p:ext uri="{BB962C8B-B14F-4D97-AF65-F5344CB8AC3E}">
        <p14:creationId xmlns:p14="http://schemas.microsoft.com/office/powerpoint/2010/main" val="3386525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77">
              <a:defRPr/>
            </a:pPr>
            <a:r>
              <a:rPr lang="en-US" dirty="0"/>
              <a:t>Kelly</a:t>
            </a:r>
          </a:p>
        </p:txBody>
      </p:sp>
    </p:spTree>
    <p:extLst>
      <p:ext uri="{BB962C8B-B14F-4D97-AF65-F5344CB8AC3E}">
        <p14:creationId xmlns:p14="http://schemas.microsoft.com/office/powerpoint/2010/main" val="1559463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77">
              <a:defRPr/>
            </a:pPr>
            <a:r>
              <a:rPr lang="en-US" dirty="0"/>
              <a:t>Kelly</a:t>
            </a:r>
          </a:p>
          <a:p>
            <a:endParaRPr lang="en-US" dirty="0"/>
          </a:p>
        </p:txBody>
      </p:sp>
    </p:spTree>
    <p:extLst>
      <p:ext uri="{BB962C8B-B14F-4D97-AF65-F5344CB8AC3E}">
        <p14:creationId xmlns:p14="http://schemas.microsoft.com/office/powerpoint/2010/main" val="3167546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77">
              <a:defRPr/>
            </a:pPr>
            <a:r>
              <a:rPr lang="en-US" dirty="0"/>
              <a:t>Deanna</a:t>
            </a:r>
          </a:p>
          <a:p>
            <a:endParaRPr lang="en-US" dirty="0"/>
          </a:p>
        </p:txBody>
      </p:sp>
    </p:spTree>
    <p:extLst>
      <p:ext uri="{BB962C8B-B14F-4D97-AF65-F5344CB8AC3E}">
        <p14:creationId xmlns:p14="http://schemas.microsoft.com/office/powerpoint/2010/main" val="3664868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77">
              <a:defRPr/>
            </a:pPr>
            <a:r>
              <a:rPr lang="en-US" dirty="0"/>
              <a:t>Deanna</a:t>
            </a:r>
          </a:p>
        </p:txBody>
      </p:sp>
    </p:spTree>
    <p:extLst>
      <p:ext uri="{BB962C8B-B14F-4D97-AF65-F5344CB8AC3E}">
        <p14:creationId xmlns:p14="http://schemas.microsoft.com/office/powerpoint/2010/main" val="3005728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Study area and scope expanded in March 2019 to include West Campus</a:t>
            </a:r>
          </a:p>
          <a:p>
            <a:endParaRPr lang="en-US" dirty="0"/>
          </a:p>
        </p:txBody>
      </p:sp>
    </p:spTree>
    <p:extLst>
      <p:ext uri="{BB962C8B-B14F-4D97-AF65-F5344CB8AC3E}">
        <p14:creationId xmlns:p14="http://schemas.microsoft.com/office/powerpoint/2010/main" val="40589117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4"/>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x-none" dirty="0"/>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A3B9606A-2FEB-42C3-B6C2-57C09658B27E}" type="slidenum">
              <a:rPr lang="x-none" smtClean="0"/>
              <a:t>‹#›</a:t>
            </a:fld>
            <a:endParaRPr lang="x-none"/>
          </a:p>
        </p:txBody>
      </p:sp>
    </p:spTree>
    <p:extLst>
      <p:ext uri="{BB962C8B-B14F-4D97-AF65-F5344CB8AC3E}">
        <p14:creationId xmlns:p14="http://schemas.microsoft.com/office/powerpoint/2010/main" val="357248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A3B9606A-2FEB-42C3-B6C2-57C09658B27E}" type="slidenum">
              <a:rPr lang="x-none" smtClean="0"/>
              <a:t>‹#›</a:t>
            </a:fld>
            <a:endParaRPr lang="x-none"/>
          </a:p>
        </p:txBody>
      </p:sp>
    </p:spTree>
    <p:extLst>
      <p:ext uri="{BB962C8B-B14F-4D97-AF65-F5344CB8AC3E}">
        <p14:creationId xmlns:p14="http://schemas.microsoft.com/office/powerpoint/2010/main" val="2736646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7" y="365126"/>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4" y="365126"/>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A3B9606A-2FEB-42C3-B6C2-57C09658B27E}" type="slidenum">
              <a:rPr lang="x-none" smtClean="0"/>
              <a:t>‹#›</a:t>
            </a:fld>
            <a:endParaRPr lang="x-none"/>
          </a:p>
        </p:txBody>
      </p:sp>
    </p:spTree>
    <p:extLst>
      <p:ext uri="{BB962C8B-B14F-4D97-AF65-F5344CB8AC3E}">
        <p14:creationId xmlns:p14="http://schemas.microsoft.com/office/powerpoint/2010/main" val="1141295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01931" y="6275111"/>
            <a:ext cx="557021" cy="431780"/>
          </a:xfrm>
          <a:prstGeom prst="rect">
            <a:avLst/>
          </a:prstGeom>
        </p:spPr>
      </p:pic>
      <p:sp>
        <p:nvSpPr>
          <p:cNvPr id="2" name="Title 1"/>
          <p:cNvSpPr>
            <a:spLocks noGrp="1"/>
          </p:cNvSpPr>
          <p:nvPr>
            <p:ph type="title"/>
          </p:nvPr>
        </p:nvSpPr>
        <p:spPr>
          <a:xfrm>
            <a:off x="201931" y="791008"/>
            <a:ext cx="8532494" cy="1029179"/>
          </a:xfrm>
        </p:spPr>
        <p:txBody>
          <a:bodyPr anchor="t">
            <a:normAutofit/>
          </a:bodyPr>
          <a:lstStyle>
            <a:lvl1pPr>
              <a:defRPr sz="2800" b="1">
                <a:latin typeface="+mn-lt"/>
              </a:defRPr>
            </a:lvl1pPr>
          </a:lstStyle>
          <a:p>
            <a:r>
              <a:rPr lang="en-US" dirty="0"/>
              <a:t>Click to edit Master title style</a:t>
            </a:r>
          </a:p>
        </p:txBody>
      </p:sp>
      <p:sp>
        <p:nvSpPr>
          <p:cNvPr id="3" name="Content Placeholder 2"/>
          <p:cNvSpPr>
            <a:spLocks noGrp="1"/>
          </p:cNvSpPr>
          <p:nvPr>
            <p:ph idx="1"/>
          </p:nvPr>
        </p:nvSpPr>
        <p:spPr>
          <a:xfrm>
            <a:off x="628650" y="2439447"/>
            <a:ext cx="7886700" cy="331111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sz="1000" b="1"/>
            </a:lvl1pPr>
          </a:lstStyle>
          <a:p>
            <a:fld id="{A3B9606A-2FEB-42C3-B6C2-57C09658B27E}" type="slidenum">
              <a:rPr lang="x-none" smtClean="0"/>
              <a:pPr/>
              <a:t>‹#›</a:t>
            </a:fld>
            <a:endParaRPr lang="x-none" dirty="0"/>
          </a:p>
        </p:txBody>
      </p:sp>
      <p:pic>
        <p:nvPicPr>
          <p:cNvPr id="8" name="Picture 7">
            <a:extLst>
              <a:ext uri="{FF2B5EF4-FFF2-40B4-BE49-F238E27FC236}">
                <a16:creationId xmlns:a16="http://schemas.microsoft.com/office/drawing/2014/main" id="{1D60C20B-CFCD-437E-A091-D2F02E56AE4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03" b="88466"/>
          <a:stretch/>
        </p:blipFill>
        <p:spPr>
          <a:xfrm>
            <a:off x="0" y="-26559"/>
            <a:ext cx="9144000" cy="633074"/>
          </a:xfrm>
          <a:prstGeom prst="rect">
            <a:avLst/>
          </a:prstGeom>
        </p:spPr>
      </p:pic>
      <p:sp>
        <p:nvSpPr>
          <p:cNvPr id="10" name="TextBox 9">
            <a:extLst>
              <a:ext uri="{FF2B5EF4-FFF2-40B4-BE49-F238E27FC236}">
                <a16:creationId xmlns:a16="http://schemas.microsoft.com/office/drawing/2014/main" id="{CC8D1AE7-B2D4-468A-B6B1-CE5300B6608F}"/>
              </a:ext>
            </a:extLst>
          </p:cNvPr>
          <p:cNvSpPr txBox="1"/>
          <p:nvPr userDrawn="1"/>
        </p:nvSpPr>
        <p:spPr>
          <a:xfrm>
            <a:off x="6093151" y="199936"/>
            <a:ext cx="4477996" cy="307777"/>
          </a:xfrm>
          <a:prstGeom prst="rect">
            <a:avLst/>
          </a:prstGeom>
          <a:noFill/>
        </p:spPr>
        <p:txBody>
          <a:bodyPr wrap="square" rtlCol="0">
            <a:spAutoFit/>
          </a:bodyPr>
          <a:lstStyle/>
          <a:p>
            <a:r>
              <a:rPr lang="en-US" sz="1400" b="1" dirty="0">
                <a:solidFill>
                  <a:schemeClr val="bg1"/>
                </a:solidFill>
              </a:rPr>
              <a:t>General Hospital Feasibility Study </a:t>
            </a:r>
          </a:p>
        </p:txBody>
      </p:sp>
      <p:sp>
        <p:nvSpPr>
          <p:cNvPr id="11" name="Rectangle 10">
            <a:extLst>
              <a:ext uri="{FF2B5EF4-FFF2-40B4-BE49-F238E27FC236}">
                <a16:creationId xmlns:a16="http://schemas.microsoft.com/office/drawing/2014/main" id="{E4C23A9E-4D54-4625-8F73-311A1D8FF97C}"/>
              </a:ext>
            </a:extLst>
          </p:cNvPr>
          <p:cNvSpPr/>
          <p:nvPr userDrawn="1"/>
        </p:nvSpPr>
        <p:spPr>
          <a:xfrm>
            <a:off x="6056033" y="0"/>
            <a:ext cx="1890261" cy="369332"/>
          </a:xfrm>
          <a:prstGeom prst="rect">
            <a:avLst/>
          </a:prstGeom>
        </p:spPr>
        <p:txBody>
          <a:bodyPr wrap="none">
            <a:spAutoFit/>
          </a:bodyPr>
          <a:lstStyle/>
          <a:p>
            <a:r>
              <a:rPr lang="zh-CN" altLang="en-US" b="1" spc="100" dirty="0">
                <a:solidFill>
                  <a:schemeClr val="bg1"/>
                </a:solidFill>
                <a:latin typeface="Microsoft JhengHei" panose="020B0604030504040204" pitchFamily="34" charset="-120"/>
                <a:ea typeface="Microsoft JhengHei" panose="020B0604030504040204" pitchFamily="34" charset="-120"/>
              </a:rPr>
              <a:t>医院可行性研究</a:t>
            </a:r>
            <a:endParaRPr lang="en-US" dirty="0"/>
          </a:p>
        </p:txBody>
      </p:sp>
    </p:spTree>
    <p:extLst>
      <p:ext uri="{BB962C8B-B14F-4D97-AF65-F5344CB8AC3E}">
        <p14:creationId xmlns:p14="http://schemas.microsoft.com/office/powerpoint/2010/main" val="3897631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79712"/>
            <a:ext cx="7886700" cy="1027735"/>
          </a:xfrm>
        </p:spPr>
        <p:txBody>
          <a:bodyPr>
            <a:normAutofit/>
          </a:bodyPr>
          <a:lstStyle>
            <a:lvl1pPr>
              <a:defRPr sz="3200" b="1">
                <a:latin typeface="+mn-lt"/>
              </a:defRPr>
            </a:lvl1pPr>
          </a:lstStyle>
          <a:p>
            <a:r>
              <a:rPr lang="en-US" dirty="0"/>
              <a:t>Click to edit Master title style</a:t>
            </a:r>
          </a:p>
        </p:txBody>
      </p:sp>
      <p:sp>
        <p:nvSpPr>
          <p:cNvPr id="5" name="Slide Number Placeholder 4"/>
          <p:cNvSpPr>
            <a:spLocks noGrp="1"/>
          </p:cNvSpPr>
          <p:nvPr>
            <p:ph type="sldNum" sz="quarter" idx="12"/>
          </p:nvPr>
        </p:nvSpPr>
        <p:spPr/>
        <p:txBody>
          <a:bodyPr/>
          <a:lstStyle/>
          <a:p>
            <a:fld id="{A3B9606A-2FEB-42C3-B6C2-57C09658B27E}" type="slidenum">
              <a:rPr lang="x-none" smtClean="0"/>
              <a:pPr/>
              <a:t>‹#›</a:t>
            </a:fld>
            <a:endParaRPr lang="x-none"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01930" y="5903577"/>
            <a:ext cx="1036320" cy="803314"/>
          </a:xfrm>
          <a:prstGeom prst="rect">
            <a:avLst/>
          </a:prstGeom>
        </p:spPr>
      </p:pic>
    </p:spTree>
    <p:extLst>
      <p:ext uri="{BB962C8B-B14F-4D97-AF65-F5344CB8AC3E}">
        <p14:creationId xmlns:p14="http://schemas.microsoft.com/office/powerpoint/2010/main" val="3103267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4"/>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9"/>
            <a:ext cx="7886700" cy="1500187"/>
          </a:xfrm>
        </p:spPr>
        <p:txBody>
          <a:bodyPr/>
          <a:lstStyle>
            <a:lvl1pPr marL="0" indent="0">
              <a:buNone/>
              <a:defRPr sz="2400">
                <a:solidFill>
                  <a:schemeClr val="tx1"/>
                </a:solidFill>
              </a:defRPr>
            </a:lvl1pPr>
            <a:lvl2pPr marL="457198" indent="0">
              <a:buNone/>
              <a:defRPr sz="2000">
                <a:solidFill>
                  <a:schemeClr val="tx1">
                    <a:tint val="75000"/>
                  </a:schemeClr>
                </a:solidFill>
              </a:defRPr>
            </a:lvl2pPr>
            <a:lvl3pPr marL="914396" indent="0">
              <a:buNone/>
              <a:defRPr sz="1800">
                <a:solidFill>
                  <a:schemeClr val="tx1">
                    <a:tint val="75000"/>
                  </a:schemeClr>
                </a:solidFill>
              </a:defRPr>
            </a:lvl3pPr>
            <a:lvl4pPr marL="1371595" indent="0">
              <a:buNone/>
              <a:defRPr sz="1600">
                <a:solidFill>
                  <a:schemeClr val="tx1">
                    <a:tint val="75000"/>
                  </a:schemeClr>
                </a:solidFill>
              </a:defRPr>
            </a:lvl4pPr>
            <a:lvl5pPr marL="1828793" indent="0">
              <a:buNone/>
              <a:defRPr sz="1600">
                <a:solidFill>
                  <a:schemeClr val="tx1">
                    <a:tint val="75000"/>
                  </a:schemeClr>
                </a:solidFill>
              </a:defRPr>
            </a:lvl5pPr>
            <a:lvl6pPr marL="2285991" indent="0">
              <a:buNone/>
              <a:defRPr sz="1600">
                <a:solidFill>
                  <a:schemeClr val="tx1">
                    <a:tint val="75000"/>
                  </a:schemeClr>
                </a:solidFill>
              </a:defRPr>
            </a:lvl6pPr>
            <a:lvl7pPr marL="2743189" indent="0">
              <a:buNone/>
              <a:defRPr sz="1600">
                <a:solidFill>
                  <a:schemeClr val="tx1">
                    <a:tint val="75000"/>
                  </a:schemeClr>
                </a:solidFill>
              </a:defRPr>
            </a:lvl7pPr>
            <a:lvl8pPr marL="3200388" indent="0">
              <a:buNone/>
              <a:defRPr sz="1600">
                <a:solidFill>
                  <a:schemeClr val="tx1">
                    <a:tint val="75000"/>
                  </a:schemeClr>
                </a:solidFill>
              </a:defRPr>
            </a:lvl8pPr>
            <a:lvl9pPr marL="3657586"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A3B9606A-2FEB-42C3-B6C2-57C09658B27E}" type="slidenum">
              <a:rPr lang="x-none" smtClean="0"/>
              <a:t>‹#›</a:t>
            </a:fld>
            <a:endParaRPr lang="x-none"/>
          </a:p>
        </p:txBody>
      </p:sp>
    </p:spTree>
    <p:extLst>
      <p:ext uri="{BB962C8B-B14F-4D97-AF65-F5344CB8AC3E}">
        <p14:creationId xmlns:p14="http://schemas.microsoft.com/office/powerpoint/2010/main" val="2567567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A3B9606A-2FEB-42C3-B6C2-57C09658B27E}" type="slidenum">
              <a:rPr lang="x-none" smtClean="0"/>
              <a:t>‹#›</a:t>
            </a:fld>
            <a:endParaRPr lang="x-none"/>
          </a:p>
        </p:txBody>
      </p:sp>
    </p:spTree>
    <p:extLst>
      <p:ext uri="{BB962C8B-B14F-4D97-AF65-F5344CB8AC3E}">
        <p14:creationId xmlns:p14="http://schemas.microsoft.com/office/powerpoint/2010/main" val="943376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32"/>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198" indent="0">
              <a:buNone/>
              <a:defRPr sz="2000" b="1"/>
            </a:lvl2pPr>
            <a:lvl3pPr marL="914396" indent="0">
              <a:buNone/>
              <a:defRPr sz="1800" b="1"/>
            </a:lvl3pPr>
            <a:lvl4pPr marL="1371595" indent="0">
              <a:buNone/>
              <a:defRPr sz="1600" b="1"/>
            </a:lvl4pPr>
            <a:lvl5pPr marL="1828793" indent="0">
              <a:buNone/>
              <a:defRPr sz="1600" b="1"/>
            </a:lvl5pPr>
            <a:lvl6pPr marL="2285991" indent="0">
              <a:buNone/>
              <a:defRPr sz="1600" b="1"/>
            </a:lvl6pPr>
            <a:lvl7pPr marL="2743189" indent="0">
              <a:buNone/>
              <a:defRPr sz="1600" b="1"/>
            </a:lvl7pPr>
            <a:lvl8pPr marL="3200388" indent="0">
              <a:buNone/>
              <a:defRPr sz="1600" b="1"/>
            </a:lvl8pPr>
            <a:lvl9pPr marL="3657586"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4" y="1681163"/>
            <a:ext cx="3887391" cy="823912"/>
          </a:xfrm>
        </p:spPr>
        <p:txBody>
          <a:bodyPr anchor="b"/>
          <a:lstStyle>
            <a:lvl1pPr marL="0" indent="0">
              <a:buNone/>
              <a:defRPr sz="2400" b="1"/>
            </a:lvl1pPr>
            <a:lvl2pPr marL="457198" indent="0">
              <a:buNone/>
              <a:defRPr sz="2000" b="1"/>
            </a:lvl2pPr>
            <a:lvl3pPr marL="914396" indent="0">
              <a:buNone/>
              <a:defRPr sz="1800" b="1"/>
            </a:lvl3pPr>
            <a:lvl4pPr marL="1371595" indent="0">
              <a:buNone/>
              <a:defRPr sz="1600" b="1"/>
            </a:lvl4pPr>
            <a:lvl5pPr marL="1828793" indent="0">
              <a:buNone/>
              <a:defRPr sz="1600" b="1"/>
            </a:lvl5pPr>
            <a:lvl6pPr marL="2285991" indent="0">
              <a:buNone/>
              <a:defRPr sz="1600" b="1"/>
            </a:lvl6pPr>
            <a:lvl7pPr marL="2743189" indent="0">
              <a:buNone/>
              <a:defRPr sz="1600" b="1"/>
            </a:lvl7pPr>
            <a:lvl8pPr marL="3200388" indent="0">
              <a:buNone/>
              <a:defRPr sz="1600" b="1"/>
            </a:lvl8pPr>
            <a:lvl9pPr marL="3657586" indent="0">
              <a:buNone/>
              <a:defRPr sz="1600" b="1"/>
            </a:lvl9pPr>
          </a:lstStyle>
          <a:p>
            <a:pPr lvl="0"/>
            <a:r>
              <a:rPr lang="en-US"/>
              <a:t>Edit Master text styles</a:t>
            </a:r>
          </a:p>
        </p:txBody>
      </p:sp>
      <p:sp>
        <p:nvSpPr>
          <p:cNvPr id="6" name="Content Placeholder 5"/>
          <p:cNvSpPr>
            <a:spLocks noGrp="1"/>
          </p:cNvSpPr>
          <p:nvPr>
            <p:ph sz="quarter" idx="4"/>
          </p:nvPr>
        </p:nvSpPr>
        <p:spPr>
          <a:xfrm>
            <a:off x="4629154"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A3B9606A-2FEB-42C3-B6C2-57C09658B27E}" type="slidenum">
              <a:rPr lang="x-none" smtClean="0"/>
              <a:t>‹#›</a:t>
            </a:fld>
            <a:endParaRPr lang="x-none"/>
          </a:p>
        </p:txBody>
      </p:sp>
    </p:spTree>
    <p:extLst>
      <p:ext uri="{BB962C8B-B14F-4D97-AF65-F5344CB8AC3E}">
        <p14:creationId xmlns:p14="http://schemas.microsoft.com/office/powerpoint/2010/main" val="855690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A3B9606A-2FEB-42C3-B6C2-57C09658B27E}" type="slidenum">
              <a:rPr lang="x-none" smtClean="0"/>
              <a:t>‹#›</a:t>
            </a:fld>
            <a:endParaRPr lang="x-none"/>
          </a:p>
        </p:txBody>
      </p:sp>
    </p:spTree>
    <p:extLst>
      <p:ext uri="{BB962C8B-B14F-4D97-AF65-F5344CB8AC3E}">
        <p14:creationId xmlns:p14="http://schemas.microsoft.com/office/powerpoint/2010/main" val="31620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4"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33"/>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4" y="2057400"/>
            <a:ext cx="2949178" cy="3811588"/>
          </a:xfrm>
        </p:spPr>
        <p:txBody>
          <a:bodyPr/>
          <a:lstStyle>
            <a:lvl1pPr marL="0" indent="0">
              <a:buNone/>
              <a:defRPr sz="1600"/>
            </a:lvl1pPr>
            <a:lvl2pPr marL="457198" indent="0">
              <a:buNone/>
              <a:defRPr sz="1400"/>
            </a:lvl2pPr>
            <a:lvl3pPr marL="914396" indent="0">
              <a:buNone/>
              <a:defRPr sz="1200"/>
            </a:lvl3pPr>
            <a:lvl4pPr marL="1371595" indent="0">
              <a:buNone/>
              <a:defRPr sz="1000"/>
            </a:lvl4pPr>
            <a:lvl5pPr marL="1828793" indent="0">
              <a:buNone/>
              <a:defRPr sz="1000"/>
            </a:lvl5pPr>
            <a:lvl6pPr marL="2285991" indent="0">
              <a:buNone/>
              <a:defRPr sz="1000"/>
            </a:lvl6pPr>
            <a:lvl7pPr marL="2743189" indent="0">
              <a:buNone/>
              <a:defRPr sz="1000"/>
            </a:lvl7pPr>
            <a:lvl8pPr marL="3200388" indent="0">
              <a:buNone/>
              <a:defRPr sz="1000"/>
            </a:lvl8pPr>
            <a:lvl9pPr marL="3657586"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A3B9606A-2FEB-42C3-B6C2-57C09658B27E}" type="slidenum">
              <a:rPr lang="x-none" smtClean="0"/>
              <a:t>‹#›</a:t>
            </a:fld>
            <a:endParaRPr lang="x-none"/>
          </a:p>
        </p:txBody>
      </p:sp>
    </p:spTree>
    <p:extLst>
      <p:ext uri="{BB962C8B-B14F-4D97-AF65-F5344CB8AC3E}">
        <p14:creationId xmlns:p14="http://schemas.microsoft.com/office/powerpoint/2010/main" val="4208013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4"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33"/>
            <a:ext cx="4629150" cy="4873625"/>
          </a:xfrm>
        </p:spPr>
        <p:txBody>
          <a:bodyPr anchor="t"/>
          <a:lstStyle>
            <a:lvl1pPr marL="0" indent="0">
              <a:buNone/>
              <a:defRPr sz="3200"/>
            </a:lvl1pPr>
            <a:lvl2pPr marL="457198" indent="0">
              <a:buNone/>
              <a:defRPr sz="2800"/>
            </a:lvl2pPr>
            <a:lvl3pPr marL="914396" indent="0">
              <a:buNone/>
              <a:defRPr sz="2400"/>
            </a:lvl3pPr>
            <a:lvl4pPr marL="1371595" indent="0">
              <a:buNone/>
              <a:defRPr sz="2000"/>
            </a:lvl4pPr>
            <a:lvl5pPr marL="1828793" indent="0">
              <a:buNone/>
              <a:defRPr sz="2000"/>
            </a:lvl5pPr>
            <a:lvl6pPr marL="2285991" indent="0">
              <a:buNone/>
              <a:defRPr sz="2000"/>
            </a:lvl6pPr>
            <a:lvl7pPr marL="2743189" indent="0">
              <a:buNone/>
              <a:defRPr sz="2000"/>
            </a:lvl7pPr>
            <a:lvl8pPr marL="3200388" indent="0">
              <a:buNone/>
              <a:defRPr sz="2000"/>
            </a:lvl8pPr>
            <a:lvl9pPr marL="3657586"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4" y="2057400"/>
            <a:ext cx="2949178" cy="3811588"/>
          </a:xfrm>
        </p:spPr>
        <p:txBody>
          <a:bodyPr/>
          <a:lstStyle>
            <a:lvl1pPr marL="0" indent="0">
              <a:buNone/>
              <a:defRPr sz="1600"/>
            </a:lvl1pPr>
            <a:lvl2pPr marL="457198" indent="0">
              <a:buNone/>
              <a:defRPr sz="1400"/>
            </a:lvl2pPr>
            <a:lvl3pPr marL="914396" indent="0">
              <a:buNone/>
              <a:defRPr sz="1200"/>
            </a:lvl3pPr>
            <a:lvl4pPr marL="1371595" indent="0">
              <a:buNone/>
              <a:defRPr sz="1000"/>
            </a:lvl4pPr>
            <a:lvl5pPr marL="1828793" indent="0">
              <a:buNone/>
              <a:defRPr sz="1000"/>
            </a:lvl5pPr>
            <a:lvl6pPr marL="2285991" indent="0">
              <a:buNone/>
              <a:defRPr sz="1000"/>
            </a:lvl6pPr>
            <a:lvl7pPr marL="2743189" indent="0">
              <a:buNone/>
              <a:defRPr sz="1000"/>
            </a:lvl7pPr>
            <a:lvl8pPr marL="3200388" indent="0">
              <a:buNone/>
              <a:defRPr sz="1000"/>
            </a:lvl8pPr>
            <a:lvl9pPr marL="3657586"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A3B9606A-2FEB-42C3-B6C2-57C09658B27E}" type="slidenum">
              <a:rPr lang="x-none" smtClean="0"/>
              <a:t>‹#›</a:t>
            </a:fld>
            <a:endParaRPr lang="x-none"/>
          </a:p>
        </p:txBody>
      </p:sp>
    </p:spTree>
    <p:extLst>
      <p:ext uri="{BB962C8B-B14F-4D97-AF65-F5344CB8AC3E}">
        <p14:creationId xmlns:p14="http://schemas.microsoft.com/office/powerpoint/2010/main" val="22722357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32"/>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x-none"/>
          </a:p>
        </p:txBody>
      </p:sp>
      <p:sp>
        <p:nvSpPr>
          <p:cNvPr id="5" name="Footer Placeholder 4"/>
          <p:cNvSpPr>
            <a:spLocks noGrp="1"/>
          </p:cNvSpPr>
          <p:nvPr>
            <p:ph type="ftr" sz="quarter" idx="3"/>
          </p:nvPr>
        </p:nvSpPr>
        <p:spPr>
          <a:xfrm>
            <a:off x="3028950" y="6356358"/>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6457950" y="6356358"/>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B9606A-2FEB-42C3-B6C2-57C09658B27E}" type="slidenum">
              <a:rPr lang="x-none" smtClean="0"/>
              <a:t>‹#›</a:t>
            </a:fld>
            <a:endParaRPr lang="x-none"/>
          </a:p>
        </p:txBody>
      </p:sp>
    </p:spTree>
    <p:extLst>
      <p:ext uri="{BB962C8B-B14F-4D97-AF65-F5344CB8AC3E}">
        <p14:creationId xmlns:p14="http://schemas.microsoft.com/office/powerpoint/2010/main" val="29149190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3" r:id="rId4"/>
    <p:sldLayoutId id="2147483664" r:id="rId5"/>
    <p:sldLayoutId id="2147483665" r:id="rId6"/>
    <p:sldLayoutId id="2147483667" r:id="rId7"/>
    <p:sldLayoutId id="2147483668" r:id="rId8"/>
    <p:sldLayoutId id="2147483669" r:id="rId9"/>
    <p:sldLayoutId id="2147483670" r:id="rId10"/>
    <p:sldLayoutId id="2147483671" r:id="rId11"/>
  </p:sldLayoutIdLst>
  <p:hf sldNum="0" hdr="0" ftr="0" dt="0"/>
  <p:txStyles>
    <p:titleStyle>
      <a:lvl1pPr algn="l" defTabSz="91439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9" indent="-228599" algn="l" defTabSz="91439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97" indent="-228599" algn="l" defTabSz="91439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5" indent="-228599" algn="l" defTabSz="91439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93"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92"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96" rtl="0" eaLnBrk="1" latinLnBrk="0" hangingPunct="1">
        <a:defRPr sz="1800" kern="1200">
          <a:solidFill>
            <a:schemeClr val="tx1"/>
          </a:solidFill>
          <a:latin typeface="+mn-lt"/>
          <a:ea typeface="+mn-ea"/>
          <a:cs typeface="+mn-cs"/>
        </a:defRPr>
      </a:lvl1pPr>
      <a:lvl2pPr marL="457198" algn="l" defTabSz="914396" rtl="0" eaLnBrk="1" latinLnBrk="0" hangingPunct="1">
        <a:defRPr sz="1800" kern="1200">
          <a:solidFill>
            <a:schemeClr val="tx1"/>
          </a:solidFill>
          <a:latin typeface="+mn-lt"/>
          <a:ea typeface="+mn-ea"/>
          <a:cs typeface="+mn-cs"/>
        </a:defRPr>
      </a:lvl2pPr>
      <a:lvl3pPr marL="914396" algn="l" defTabSz="914396" rtl="0" eaLnBrk="1" latinLnBrk="0" hangingPunct="1">
        <a:defRPr sz="1800" kern="1200">
          <a:solidFill>
            <a:schemeClr val="tx1"/>
          </a:solidFill>
          <a:latin typeface="+mn-lt"/>
          <a:ea typeface="+mn-ea"/>
          <a:cs typeface="+mn-cs"/>
        </a:defRPr>
      </a:lvl3pPr>
      <a:lvl4pPr marL="1371595" algn="l" defTabSz="914396" rtl="0" eaLnBrk="1" latinLnBrk="0" hangingPunct="1">
        <a:defRPr sz="1800" kern="1200">
          <a:solidFill>
            <a:schemeClr val="tx1"/>
          </a:solidFill>
          <a:latin typeface="+mn-lt"/>
          <a:ea typeface="+mn-ea"/>
          <a:cs typeface="+mn-cs"/>
        </a:defRPr>
      </a:lvl4pPr>
      <a:lvl5pPr marL="1828793" algn="l" defTabSz="914396" rtl="0" eaLnBrk="1" latinLnBrk="0" hangingPunct="1">
        <a:defRPr sz="1800" kern="1200">
          <a:solidFill>
            <a:schemeClr val="tx1"/>
          </a:solidFill>
          <a:latin typeface="+mn-lt"/>
          <a:ea typeface="+mn-ea"/>
          <a:cs typeface="+mn-cs"/>
        </a:defRPr>
      </a:lvl5pPr>
      <a:lvl6pPr marL="2285991" algn="l" defTabSz="914396" rtl="0" eaLnBrk="1" latinLnBrk="0" hangingPunct="1">
        <a:defRPr sz="1800" kern="1200">
          <a:solidFill>
            <a:schemeClr val="tx1"/>
          </a:solidFill>
          <a:latin typeface="+mn-lt"/>
          <a:ea typeface="+mn-ea"/>
          <a:cs typeface="+mn-cs"/>
        </a:defRPr>
      </a:lvl6pPr>
      <a:lvl7pPr marL="2743189" algn="l" defTabSz="914396" rtl="0" eaLnBrk="1" latinLnBrk="0" hangingPunct="1">
        <a:defRPr sz="1800" kern="1200">
          <a:solidFill>
            <a:schemeClr val="tx1"/>
          </a:solidFill>
          <a:latin typeface="+mn-lt"/>
          <a:ea typeface="+mn-ea"/>
          <a:cs typeface="+mn-cs"/>
        </a:defRPr>
      </a:lvl7pPr>
      <a:lvl8pPr marL="3200388" algn="l" defTabSz="914396" rtl="0" eaLnBrk="1" latinLnBrk="0" hangingPunct="1">
        <a:defRPr sz="1800" kern="1200">
          <a:solidFill>
            <a:schemeClr val="tx1"/>
          </a:solidFill>
          <a:latin typeface="+mn-lt"/>
          <a:ea typeface="+mn-ea"/>
          <a:cs typeface="+mn-cs"/>
        </a:defRPr>
      </a:lvl8pPr>
      <a:lvl9pPr marL="3657586" algn="l" defTabSz="91439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ph type="ctrTitle"/>
          </p:nvPr>
        </p:nvSpPr>
        <p:spPr>
          <a:xfrm>
            <a:off x="1220497" y="549823"/>
            <a:ext cx="6695440" cy="1266152"/>
          </a:xfrm>
        </p:spPr>
        <p:txBody>
          <a:bodyPr>
            <a:normAutofit/>
          </a:bodyPr>
          <a:lstStyle/>
          <a:p>
            <a:pPr>
              <a:lnSpc>
                <a:spcPct val="100000"/>
              </a:lnSpc>
              <a:spcBef>
                <a:spcPts val="1200"/>
              </a:spcBef>
            </a:pPr>
            <a:r>
              <a:rPr lang="en-US" sz="2200" b="1" dirty="0">
                <a:solidFill>
                  <a:schemeClr val="bg1"/>
                </a:solidFill>
                <a:latin typeface="+mn-lt"/>
              </a:rPr>
              <a:t>Community Meeting #2  |  September 19, 2019</a:t>
            </a:r>
            <a:br>
              <a:rPr lang="en-US" sz="2400" dirty="0">
                <a:solidFill>
                  <a:schemeClr val="bg1"/>
                </a:solidFill>
                <a:latin typeface="+mn-lt"/>
              </a:rPr>
            </a:br>
            <a:br>
              <a:rPr lang="en-US" sz="600" dirty="0">
                <a:solidFill>
                  <a:schemeClr val="bg1"/>
                </a:solidFill>
                <a:latin typeface="+mn-lt"/>
              </a:rPr>
            </a:br>
            <a:r>
              <a:rPr lang="zh-CN" altLang="en-US" sz="2300" b="1" spc="100" dirty="0">
                <a:solidFill>
                  <a:schemeClr val="bg1"/>
                </a:solidFill>
                <a:latin typeface="Microsoft JhengHei" panose="020B0604030504040204" pitchFamily="34" charset="-120"/>
                <a:ea typeface="Microsoft JhengHei" panose="020B0604030504040204" pitchFamily="34" charset="-120"/>
              </a:rPr>
              <a:t>医院可行性研究</a:t>
            </a:r>
            <a:br>
              <a:rPr lang="en-US" sz="2400" i="1" dirty="0">
                <a:solidFill>
                  <a:schemeClr val="bg1"/>
                </a:solidFill>
                <a:latin typeface="+mn-lt"/>
              </a:rPr>
            </a:br>
            <a:r>
              <a:rPr lang="zh-CN" altLang="en-US" sz="1800" dirty="0">
                <a:solidFill>
                  <a:schemeClr val="bg1"/>
                </a:solidFill>
                <a:latin typeface="Microsoft JhengHei" panose="020B0604030504040204" pitchFamily="34" charset="-120"/>
                <a:ea typeface="Microsoft JhengHei" panose="020B0604030504040204" pitchFamily="34" charset="-120"/>
              </a:rPr>
              <a:t>社区会议＃</a:t>
            </a:r>
            <a:r>
              <a:rPr lang="en-US" altLang="zh-CN" sz="1800" dirty="0">
                <a:solidFill>
                  <a:schemeClr val="bg1"/>
                </a:solidFill>
                <a:latin typeface="Microsoft JhengHei" panose="020B0604030504040204" pitchFamily="34" charset="-120"/>
                <a:ea typeface="Microsoft JhengHei" panose="020B0604030504040204" pitchFamily="34" charset="-120"/>
              </a:rPr>
              <a:t>2 | 2019</a:t>
            </a:r>
            <a:r>
              <a:rPr lang="zh-CN" altLang="en-US" sz="1800" dirty="0">
                <a:solidFill>
                  <a:schemeClr val="bg1"/>
                </a:solidFill>
                <a:latin typeface="Microsoft JhengHei" panose="020B0604030504040204" pitchFamily="34" charset="-120"/>
                <a:ea typeface="Microsoft JhengHei" panose="020B0604030504040204" pitchFamily="34" charset="-120"/>
              </a:rPr>
              <a:t>年</a:t>
            </a:r>
            <a:r>
              <a:rPr lang="en-US" altLang="zh-CN" sz="1800" dirty="0">
                <a:solidFill>
                  <a:schemeClr val="bg1"/>
                </a:solidFill>
                <a:latin typeface="Microsoft JhengHei" panose="020B0604030504040204" pitchFamily="34" charset="-120"/>
                <a:ea typeface="Microsoft JhengHei" panose="020B0604030504040204" pitchFamily="34" charset="-120"/>
              </a:rPr>
              <a:t>9</a:t>
            </a:r>
            <a:r>
              <a:rPr lang="zh-CN" altLang="en-US" sz="1800" dirty="0">
                <a:solidFill>
                  <a:schemeClr val="bg1"/>
                </a:solidFill>
                <a:latin typeface="Microsoft JhengHei" panose="020B0604030504040204" pitchFamily="34" charset="-120"/>
                <a:ea typeface="Microsoft JhengHei" panose="020B0604030504040204" pitchFamily="34" charset="-120"/>
              </a:rPr>
              <a:t>月</a:t>
            </a:r>
            <a:r>
              <a:rPr lang="en-US" altLang="zh-CN" sz="1800" dirty="0">
                <a:solidFill>
                  <a:schemeClr val="bg1"/>
                </a:solidFill>
                <a:latin typeface="Microsoft JhengHei" panose="020B0604030504040204" pitchFamily="34" charset="-120"/>
                <a:ea typeface="Microsoft JhengHei" panose="020B0604030504040204" pitchFamily="34" charset="-120"/>
              </a:rPr>
              <a:t>19</a:t>
            </a:r>
            <a:r>
              <a:rPr lang="zh-CN" altLang="en-US" sz="1800" dirty="0">
                <a:solidFill>
                  <a:schemeClr val="bg1"/>
                </a:solidFill>
                <a:latin typeface="Microsoft JhengHei" panose="020B0604030504040204" pitchFamily="34" charset="-120"/>
                <a:ea typeface="Microsoft JhengHei" panose="020B0604030504040204" pitchFamily="34" charset="-120"/>
              </a:rPr>
              <a:t>日</a:t>
            </a:r>
            <a:endParaRPr lang="x-none" sz="1800" i="1" dirty="0">
              <a:solidFill>
                <a:schemeClr val="bg1"/>
              </a:solidFill>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20776037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33375" y="889026"/>
            <a:ext cx="8382000" cy="1029179"/>
          </a:xfrm>
          <a:prstGeom prst="rect">
            <a:avLst/>
          </a:prstGeom>
        </p:spPr>
        <p:txBody>
          <a:bodyPr vert="horz" lIns="91440" tIns="45720" rIns="91440" bIns="45720" rtlCol="0" anchor="ctr">
            <a:normAutofit/>
          </a:bodyPr>
          <a:lstStyle>
            <a:lvl1pPr algn="l" defTabSz="914396" rtl="0" eaLnBrk="1" latinLnBrk="0" hangingPunct="1">
              <a:lnSpc>
                <a:spcPct val="90000"/>
              </a:lnSpc>
              <a:spcBef>
                <a:spcPct val="0"/>
              </a:spcBef>
              <a:buNone/>
              <a:defRPr sz="3200" b="1" kern="1200">
                <a:solidFill>
                  <a:schemeClr val="tx1"/>
                </a:solidFill>
                <a:latin typeface="+mn-lt"/>
                <a:ea typeface="+mj-ea"/>
                <a:cs typeface="+mj-cs"/>
              </a:defRPr>
            </a:lvl1pPr>
          </a:lstStyle>
          <a:p>
            <a:r>
              <a:rPr lang="en-US" dirty="0"/>
              <a:t>Determining Future Uses</a:t>
            </a:r>
          </a:p>
          <a:p>
            <a:r>
              <a:rPr lang="zh-CN" altLang="en-US" dirty="0">
                <a:solidFill>
                  <a:schemeClr val="tx1">
                    <a:lumMod val="50000"/>
                    <a:lumOff val="50000"/>
                  </a:schemeClr>
                </a:solidFill>
                <a:latin typeface="Microsoft JhengHei" panose="020B0604030504040204" pitchFamily="34" charset="-120"/>
                <a:ea typeface="Microsoft JhengHei" panose="020B0604030504040204" pitchFamily="34" charset="-120"/>
              </a:rPr>
              <a:t>确定未来的用途</a:t>
            </a:r>
            <a:endParaRPr lang="x-none" dirty="0"/>
          </a:p>
        </p:txBody>
      </p:sp>
      <p:sp>
        <p:nvSpPr>
          <p:cNvPr id="11" name="Content Placeholder 9">
            <a:extLst>
              <a:ext uri="{FF2B5EF4-FFF2-40B4-BE49-F238E27FC236}">
                <a16:creationId xmlns:a16="http://schemas.microsoft.com/office/drawing/2014/main" id="{0ECEE562-FBB6-4B75-BB21-2470789AEC3B}"/>
              </a:ext>
            </a:extLst>
          </p:cNvPr>
          <p:cNvSpPr txBox="1">
            <a:spLocks/>
          </p:cNvSpPr>
          <p:nvPr/>
        </p:nvSpPr>
        <p:spPr>
          <a:xfrm>
            <a:off x="256033" y="4181134"/>
            <a:ext cx="1782316" cy="1519528"/>
          </a:xfrm>
          <a:prstGeom prst="rect">
            <a:avLst/>
          </a:prstGeom>
        </p:spPr>
        <p:txBody>
          <a:bodyPr vert="horz" lIns="91440" tIns="45720" rIns="91440" bIns="45720" rtlCol="0">
            <a:noAutofit/>
          </a:bodyPr>
          <a:lstStyle>
            <a:lvl1pPr marL="228599" indent="-228599" algn="l" defTabSz="91439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97" indent="-228599" algn="l" defTabSz="91439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5" indent="-228599" algn="l" defTabSz="91439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93"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92"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zh-CN" altLang="en-US" sz="1800" b="1" dirty="0">
                <a:solidFill>
                  <a:schemeClr val="bg1">
                    <a:lumMod val="50000"/>
                  </a:schemeClr>
                </a:solidFill>
                <a:latin typeface="Microsoft JhengHei" panose="020B0604030504040204" pitchFamily="34" charset="-120"/>
                <a:ea typeface="Microsoft JhengHei" panose="020B0604030504040204" pitchFamily="34" charset="-120"/>
              </a:rPr>
              <a:t>多种机会提供给予建議塑造未来的</a:t>
            </a:r>
            <a:endParaRPr lang="en-US" sz="1800" dirty="0">
              <a:solidFill>
                <a:schemeClr val="bg1">
                  <a:lumMod val="50000"/>
                </a:schemeClr>
              </a:solidFill>
              <a:latin typeface="Microsoft JhengHei" panose="020B0604030504040204" pitchFamily="34" charset="-120"/>
              <a:ea typeface="Microsoft JhengHei" panose="020B0604030504040204" pitchFamily="34" charset="-120"/>
            </a:endParaRPr>
          </a:p>
        </p:txBody>
      </p:sp>
      <p:sp>
        <p:nvSpPr>
          <p:cNvPr id="16" name="Content Placeholder 9">
            <a:extLst>
              <a:ext uri="{FF2B5EF4-FFF2-40B4-BE49-F238E27FC236}">
                <a16:creationId xmlns:a16="http://schemas.microsoft.com/office/drawing/2014/main" id="{0ECEE562-FBB6-4B75-BB21-2470789AEC3B}"/>
              </a:ext>
            </a:extLst>
          </p:cNvPr>
          <p:cNvSpPr txBox="1">
            <a:spLocks/>
          </p:cNvSpPr>
          <p:nvPr/>
        </p:nvSpPr>
        <p:spPr>
          <a:xfrm>
            <a:off x="2448694" y="5884843"/>
            <a:ext cx="3474720" cy="966505"/>
          </a:xfrm>
          <a:prstGeom prst="rect">
            <a:avLst/>
          </a:prstGeom>
        </p:spPr>
        <p:txBody>
          <a:bodyPr vert="horz" lIns="91440" tIns="45720" rIns="91440" bIns="45720" rtlCol="0">
            <a:noAutofit/>
          </a:bodyPr>
          <a:lstStyle>
            <a:lvl1pPr marL="228599" indent="-228599" algn="l" defTabSz="91439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97" indent="-228599" algn="l" defTabSz="91439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5" indent="-228599" algn="l" defTabSz="91439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93"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92"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zh-CN" altLang="en-US" sz="1400" b="1" dirty="0">
                <a:solidFill>
                  <a:schemeClr val="bg1">
                    <a:lumMod val="50000"/>
                  </a:schemeClr>
                </a:solidFill>
              </a:rPr>
              <a:t>在保持历史完整性的同时对建筑物进行维修的成本</a:t>
            </a:r>
            <a:endParaRPr lang="en-US" sz="1200" dirty="0">
              <a:solidFill>
                <a:schemeClr val="bg1">
                  <a:lumMod val="50000"/>
                </a:schemeClr>
              </a:solidFill>
            </a:endParaRPr>
          </a:p>
        </p:txBody>
      </p:sp>
      <p:sp>
        <p:nvSpPr>
          <p:cNvPr id="7" name="Rectangle 6">
            <a:extLst>
              <a:ext uri="{FF2B5EF4-FFF2-40B4-BE49-F238E27FC236}">
                <a16:creationId xmlns:a16="http://schemas.microsoft.com/office/drawing/2014/main" id="{B89D22A7-D12C-427D-AD1D-06CFD5326136}"/>
              </a:ext>
            </a:extLst>
          </p:cNvPr>
          <p:cNvSpPr/>
          <p:nvPr/>
        </p:nvSpPr>
        <p:spPr>
          <a:xfrm>
            <a:off x="6056033" y="0"/>
            <a:ext cx="1890261" cy="369332"/>
          </a:xfrm>
          <a:prstGeom prst="rect">
            <a:avLst/>
          </a:prstGeom>
        </p:spPr>
        <p:txBody>
          <a:bodyPr wrap="none">
            <a:spAutoFit/>
          </a:bodyPr>
          <a:lstStyle/>
          <a:p>
            <a:r>
              <a:rPr lang="zh-CN" altLang="en-US" b="1" spc="100" dirty="0">
                <a:solidFill>
                  <a:schemeClr val="bg1"/>
                </a:solidFill>
                <a:latin typeface="Microsoft JhengHei" panose="020B0604030504040204" pitchFamily="34" charset="-120"/>
                <a:ea typeface="Microsoft JhengHei" panose="020B0604030504040204" pitchFamily="34" charset="-120"/>
              </a:rPr>
              <a:t>医院可行性研究</a:t>
            </a:r>
            <a:endParaRPr lang="en-US" dirty="0"/>
          </a:p>
        </p:txBody>
      </p:sp>
      <p:sp>
        <p:nvSpPr>
          <p:cNvPr id="8" name="Content Placeholder 9">
            <a:extLst>
              <a:ext uri="{FF2B5EF4-FFF2-40B4-BE49-F238E27FC236}">
                <a16:creationId xmlns:a16="http://schemas.microsoft.com/office/drawing/2014/main" id="{9FB48F23-AA02-4B29-A49C-73D00E13C563}"/>
              </a:ext>
            </a:extLst>
          </p:cNvPr>
          <p:cNvSpPr txBox="1">
            <a:spLocks/>
          </p:cNvSpPr>
          <p:nvPr/>
        </p:nvSpPr>
        <p:spPr>
          <a:xfrm>
            <a:off x="7055136" y="4181134"/>
            <a:ext cx="1782316" cy="1519528"/>
          </a:xfrm>
          <a:prstGeom prst="rect">
            <a:avLst/>
          </a:prstGeom>
        </p:spPr>
        <p:txBody>
          <a:bodyPr vert="horz" lIns="91440" tIns="45720" rIns="91440" bIns="45720" rtlCol="0">
            <a:noAutofit/>
          </a:bodyPr>
          <a:lstStyle>
            <a:lvl1pPr marL="228599" indent="-228599" algn="l" defTabSz="91439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97" indent="-228599" algn="l" defTabSz="91439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5" indent="-228599" algn="l" defTabSz="91439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93"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92"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1800" b="1" dirty="0">
                <a:solidFill>
                  <a:schemeClr val="bg1">
                    <a:lumMod val="50000"/>
                  </a:schemeClr>
                </a:solidFill>
                <a:latin typeface="Microsoft JhengHei" panose="020B0604030504040204" pitchFamily="34" charset="-120"/>
                <a:ea typeface="Microsoft JhengHei" panose="020B0604030504040204" pitchFamily="34" charset="-120"/>
              </a:rPr>
              <a:t>在保持历史完整性的同时修复建筑的挑战</a:t>
            </a:r>
            <a:endParaRPr lang="en-US" sz="1800" dirty="0">
              <a:solidFill>
                <a:schemeClr val="bg1">
                  <a:lumMod val="50000"/>
                </a:schemeClr>
              </a:solidFill>
              <a:latin typeface="Microsoft JhengHei" panose="020B0604030504040204" pitchFamily="34" charset="-120"/>
              <a:ea typeface="Microsoft JhengHei" panose="020B0604030504040204" pitchFamily="34" charset="-120"/>
            </a:endParaRPr>
          </a:p>
        </p:txBody>
      </p:sp>
      <p:grpSp>
        <p:nvGrpSpPr>
          <p:cNvPr id="6" name="Group 5">
            <a:extLst>
              <a:ext uri="{FF2B5EF4-FFF2-40B4-BE49-F238E27FC236}">
                <a16:creationId xmlns:a16="http://schemas.microsoft.com/office/drawing/2014/main" id="{8F2A5D8F-5717-4B9A-92F9-EA14A591FE24}"/>
              </a:ext>
            </a:extLst>
          </p:cNvPr>
          <p:cNvGrpSpPr/>
          <p:nvPr/>
        </p:nvGrpSpPr>
        <p:grpSpPr>
          <a:xfrm>
            <a:off x="2034748" y="1918205"/>
            <a:ext cx="4262804" cy="4022561"/>
            <a:chOff x="219146" y="3429000"/>
            <a:chExt cx="2049737" cy="1934218"/>
          </a:xfrm>
        </p:grpSpPr>
        <p:pic>
          <p:nvPicPr>
            <p:cNvPr id="3" name="Picture 2">
              <a:extLst>
                <a:ext uri="{FF2B5EF4-FFF2-40B4-BE49-F238E27FC236}">
                  <a16:creationId xmlns:a16="http://schemas.microsoft.com/office/drawing/2014/main" id="{E4F3A29A-67A8-40FA-9098-5E5114A815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36" t="59125" r="73904" b="13852"/>
            <a:stretch/>
          </p:blipFill>
          <p:spPr>
            <a:xfrm>
              <a:off x="306548" y="3429000"/>
              <a:ext cx="1852490" cy="1853302"/>
            </a:xfrm>
            <a:prstGeom prst="rect">
              <a:avLst/>
            </a:prstGeom>
          </p:spPr>
        </p:pic>
        <p:sp>
          <p:nvSpPr>
            <p:cNvPr id="4" name="Rectangle 3">
              <a:extLst>
                <a:ext uri="{FF2B5EF4-FFF2-40B4-BE49-F238E27FC236}">
                  <a16:creationId xmlns:a16="http://schemas.microsoft.com/office/drawing/2014/main" id="{84F3D10A-B496-4367-85AB-79A922E11F9B}"/>
                </a:ext>
              </a:extLst>
            </p:cNvPr>
            <p:cNvSpPr/>
            <p:nvPr/>
          </p:nvSpPr>
          <p:spPr>
            <a:xfrm>
              <a:off x="219146" y="4939796"/>
              <a:ext cx="387295" cy="423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8C294E3-A2C3-4FC3-A120-1EBA8E7FDE96}"/>
                </a:ext>
              </a:extLst>
            </p:cNvPr>
            <p:cNvSpPr/>
            <p:nvPr/>
          </p:nvSpPr>
          <p:spPr>
            <a:xfrm>
              <a:off x="1881588" y="4676690"/>
              <a:ext cx="387295" cy="6865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36321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ular Callout 11"/>
          <p:cNvSpPr/>
          <p:nvPr/>
        </p:nvSpPr>
        <p:spPr>
          <a:xfrm rot="10800000">
            <a:off x="1631819" y="5153650"/>
            <a:ext cx="2752725" cy="779559"/>
          </a:xfrm>
          <a:prstGeom prst="wedgeRectCallout">
            <a:avLst>
              <a:gd name="adj1" fmla="val -34784"/>
              <a:gd name="adj2" fmla="val 87434"/>
            </a:avLst>
          </a:prstGeom>
          <a:solidFill>
            <a:schemeClr val="bg1"/>
          </a:solidFill>
          <a:ln>
            <a:solidFill>
              <a:srgbClr val="E6652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958017" y="5333021"/>
            <a:ext cx="2734056" cy="523220"/>
          </a:xfrm>
          <a:prstGeom prst="rect">
            <a:avLst/>
          </a:prstGeom>
          <a:noFill/>
        </p:spPr>
        <p:txBody>
          <a:bodyPr wrap="square" rtlCol="0">
            <a:spAutoFit/>
          </a:bodyPr>
          <a:lstStyle/>
          <a:p>
            <a:r>
              <a:rPr lang="ja-JP" altLang="en-US" sz="2800" b="1" dirty="0">
                <a:latin typeface="Microsoft JhengHei" panose="020B0604030504040204" pitchFamily="34" charset="-120"/>
                <a:ea typeface="Microsoft JhengHei" panose="020B0604030504040204" pitchFamily="34" charset="-120"/>
              </a:rPr>
              <a:t>我们在这儿</a:t>
            </a:r>
            <a:r>
              <a:rPr lang="en-US" altLang="ja-JP" sz="2800" b="1" dirty="0">
                <a:latin typeface="Microsoft JhengHei" panose="020B0604030504040204" pitchFamily="34" charset="-120"/>
                <a:ea typeface="Microsoft JhengHei" panose="020B0604030504040204" pitchFamily="34" charset="-120"/>
              </a:rPr>
              <a:t>!</a:t>
            </a:r>
            <a:endParaRPr lang="en-US" sz="2800" b="1" dirty="0">
              <a:latin typeface="Microsoft JhengHei" panose="020B0604030504040204" pitchFamily="34" charset="-120"/>
              <a:ea typeface="Microsoft JhengHei" panose="020B0604030504040204" pitchFamily="34" charset="-120"/>
            </a:endParaRPr>
          </a:p>
        </p:txBody>
      </p:sp>
      <p:sp>
        <p:nvSpPr>
          <p:cNvPr id="16" name="Title 1"/>
          <p:cNvSpPr>
            <a:spLocks noGrp="1"/>
          </p:cNvSpPr>
          <p:nvPr>
            <p:ph type="title"/>
          </p:nvPr>
        </p:nvSpPr>
        <p:spPr>
          <a:xfrm>
            <a:off x="201931" y="791008"/>
            <a:ext cx="8532494" cy="1029179"/>
          </a:xfrm>
        </p:spPr>
        <p:txBody>
          <a:bodyPr anchor="t"/>
          <a:lstStyle/>
          <a:p>
            <a:r>
              <a:rPr lang="en-US" dirty="0"/>
              <a:t>Project Timeline </a:t>
            </a:r>
            <a:r>
              <a:rPr lang="zh-CN" altLang="en-US" dirty="0">
                <a:solidFill>
                  <a:schemeClr val="tx1">
                    <a:lumMod val="50000"/>
                    <a:lumOff val="50000"/>
                  </a:schemeClr>
                </a:solidFill>
                <a:latin typeface="Microsoft JhengHei" panose="020B0604030504040204" pitchFamily="34" charset="-120"/>
                <a:ea typeface="Microsoft JhengHei" panose="020B0604030504040204" pitchFamily="34" charset="-120"/>
              </a:rPr>
              <a:t>项目时间表</a:t>
            </a:r>
            <a:endParaRPr lang="x-none" dirty="0"/>
          </a:p>
        </p:txBody>
      </p:sp>
      <p:sp>
        <p:nvSpPr>
          <p:cNvPr id="6" name="Rectangle 5">
            <a:extLst>
              <a:ext uri="{FF2B5EF4-FFF2-40B4-BE49-F238E27FC236}">
                <a16:creationId xmlns:a16="http://schemas.microsoft.com/office/drawing/2014/main" id="{00369700-C3F4-4524-952D-CE237ECC045F}"/>
              </a:ext>
            </a:extLst>
          </p:cNvPr>
          <p:cNvSpPr/>
          <p:nvPr/>
        </p:nvSpPr>
        <p:spPr>
          <a:xfrm>
            <a:off x="6056033" y="0"/>
            <a:ext cx="1890261" cy="369332"/>
          </a:xfrm>
          <a:prstGeom prst="rect">
            <a:avLst/>
          </a:prstGeom>
        </p:spPr>
        <p:txBody>
          <a:bodyPr wrap="none">
            <a:spAutoFit/>
          </a:bodyPr>
          <a:lstStyle/>
          <a:p>
            <a:r>
              <a:rPr lang="zh-CN" altLang="en-US" b="1" spc="100" dirty="0">
                <a:solidFill>
                  <a:schemeClr val="bg1"/>
                </a:solidFill>
                <a:latin typeface="Microsoft JhengHei" panose="020B0604030504040204" pitchFamily="34" charset="-120"/>
                <a:ea typeface="Microsoft JhengHei" panose="020B0604030504040204" pitchFamily="34" charset="-120"/>
              </a:rPr>
              <a:t>医院可行性研究</a:t>
            </a:r>
            <a:endParaRPr lang="en-US" dirty="0"/>
          </a:p>
        </p:txBody>
      </p:sp>
      <p:pic>
        <p:nvPicPr>
          <p:cNvPr id="3" name="Picture 2">
            <a:extLst>
              <a:ext uri="{FF2B5EF4-FFF2-40B4-BE49-F238E27FC236}">
                <a16:creationId xmlns:a16="http://schemas.microsoft.com/office/drawing/2014/main" id="{66BE5F3D-13F8-4542-94C0-ACFA74997D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050" t="71246" r="4480" b="10997"/>
          <a:stretch/>
        </p:blipFill>
        <p:spPr>
          <a:xfrm>
            <a:off x="1" y="1699890"/>
            <a:ext cx="9144000" cy="2801318"/>
          </a:xfrm>
          <a:prstGeom prst="rect">
            <a:avLst/>
          </a:prstGeom>
        </p:spPr>
      </p:pic>
    </p:spTree>
    <p:extLst>
      <p:ext uri="{BB962C8B-B14F-4D97-AF65-F5344CB8AC3E}">
        <p14:creationId xmlns:p14="http://schemas.microsoft.com/office/powerpoint/2010/main" val="15402617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0" y="1674333"/>
            <a:ext cx="4248150" cy="4062412"/>
          </a:xfrm>
          <a:prstGeom prst="rect">
            <a:avLst/>
          </a:prstGeom>
          <a:solidFill>
            <a:srgbClr val="509CBC">
              <a:alpha val="79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p:cNvSpPr txBox="1">
            <a:spLocks/>
          </p:cNvSpPr>
          <p:nvPr/>
        </p:nvSpPr>
        <p:spPr>
          <a:xfrm>
            <a:off x="4330700" y="2029138"/>
            <a:ext cx="4375151" cy="3707607"/>
          </a:xfrm>
          <a:prstGeom prst="rect">
            <a:avLst/>
          </a:prstGeom>
        </p:spPr>
        <p:txBody>
          <a:bodyPr vert="horz" lIns="91440" tIns="45720" rIns="91440" bIns="45720" rtlCol="0" anchor="b">
            <a:noAutofit/>
          </a:bodyPr>
          <a:lstStyle>
            <a:lvl1pPr marL="228599" indent="-228599" algn="l" defTabSz="91439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97" indent="-228599" algn="l" defTabSz="91439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5" indent="-228599" algn="l" defTabSz="91439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93"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92"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98" lvl="1" indent="0" algn="r">
              <a:buNone/>
            </a:pPr>
            <a:r>
              <a:rPr lang="en-US" sz="3600" b="1" dirty="0">
                <a:solidFill>
                  <a:schemeClr val="bg1"/>
                </a:solidFill>
              </a:rPr>
              <a:t>Community Engagement</a:t>
            </a:r>
          </a:p>
          <a:p>
            <a:pPr marL="457198" lvl="1" indent="0" algn="r">
              <a:buNone/>
            </a:pPr>
            <a:r>
              <a:rPr lang="ja-JP" altLang="en-US" sz="3600" b="1" dirty="0">
                <a:solidFill>
                  <a:schemeClr val="bg1"/>
                </a:solidFill>
                <a:latin typeface="Microsoft JhengHei" panose="020B0604030504040204" pitchFamily="34" charset="-120"/>
                <a:ea typeface="Microsoft JhengHei" panose="020B0604030504040204" pitchFamily="34" charset="-120"/>
              </a:rPr>
              <a:t>社区参与</a:t>
            </a:r>
            <a:endParaRPr lang="en-US" sz="4000" b="1" dirty="0">
              <a:solidFill>
                <a:schemeClr val="bg1"/>
              </a:solidFill>
              <a:latin typeface="Microsoft JhengHei" panose="020B0604030504040204" pitchFamily="34" charset="-120"/>
              <a:ea typeface="Microsoft JhengHei" panose="020B0604030504040204" pitchFamily="34" charset="-120"/>
            </a:endParaRPr>
          </a:p>
        </p:txBody>
      </p:sp>
      <p:sp>
        <p:nvSpPr>
          <p:cNvPr id="4" name="Rectangle 3">
            <a:extLst>
              <a:ext uri="{FF2B5EF4-FFF2-40B4-BE49-F238E27FC236}">
                <a16:creationId xmlns:a16="http://schemas.microsoft.com/office/drawing/2014/main" id="{19815C7E-9C55-4DC9-97DC-11DA213CB8C2}"/>
              </a:ext>
            </a:extLst>
          </p:cNvPr>
          <p:cNvSpPr/>
          <p:nvPr/>
        </p:nvSpPr>
        <p:spPr>
          <a:xfrm>
            <a:off x="1217333" y="800100"/>
            <a:ext cx="6650317" cy="584775"/>
          </a:xfrm>
          <a:prstGeom prst="rect">
            <a:avLst/>
          </a:prstGeom>
        </p:spPr>
        <p:txBody>
          <a:bodyPr wrap="square">
            <a:spAutoFit/>
          </a:bodyPr>
          <a:lstStyle/>
          <a:p>
            <a:r>
              <a:rPr lang="zh-CN" altLang="en-US" sz="3200" b="1" spc="100" dirty="0">
                <a:solidFill>
                  <a:schemeClr val="bg1"/>
                </a:solidFill>
                <a:latin typeface="Microsoft JhengHei" panose="020B0604030504040204" pitchFamily="34" charset="-120"/>
                <a:ea typeface="Microsoft JhengHei" panose="020B0604030504040204" pitchFamily="34" charset="-120"/>
              </a:rPr>
              <a:t>医院可行性研究</a:t>
            </a:r>
            <a:endParaRPr lang="en-US" sz="3200" dirty="0"/>
          </a:p>
        </p:txBody>
      </p:sp>
    </p:spTree>
    <p:extLst>
      <p:ext uri="{BB962C8B-B14F-4D97-AF65-F5344CB8AC3E}">
        <p14:creationId xmlns:p14="http://schemas.microsoft.com/office/powerpoint/2010/main" val="30461986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ular Callout 4"/>
          <p:cNvSpPr/>
          <p:nvPr/>
        </p:nvSpPr>
        <p:spPr>
          <a:xfrm>
            <a:off x="333375" y="1337099"/>
            <a:ext cx="8569085" cy="5029199"/>
          </a:xfrm>
          <a:prstGeom prst="wedgeRectCallout">
            <a:avLst>
              <a:gd name="adj1" fmla="val -21581"/>
              <a:gd name="adj2" fmla="val 48649"/>
            </a:avLst>
          </a:prstGeom>
          <a:solidFill>
            <a:schemeClr val="bg1"/>
          </a:solidFill>
          <a:ln>
            <a:solidFill>
              <a:srgbClr val="E6652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Community Engagement </a:t>
            </a:r>
            <a:r>
              <a:rPr lang="zh-CN" altLang="en-US" dirty="0">
                <a:solidFill>
                  <a:schemeClr val="tx1">
                    <a:lumMod val="50000"/>
                    <a:lumOff val="50000"/>
                  </a:schemeClr>
                </a:solidFill>
                <a:latin typeface="Microsoft JhengHei" panose="020B0604030504040204" pitchFamily="34" charset="-120"/>
                <a:ea typeface="Microsoft JhengHei" panose="020B0604030504040204" pitchFamily="34" charset="-120"/>
              </a:rPr>
              <a:t>社区参与</a:t>
            </a:r>
            <a:endParaRPr lang="en-US" dirty="0"/>
          </a:p>
        </p:txBody>
      </p:sp>
      <p:sp>
        <p:nvSpPr>
          <p:cNvPr id="7" name="Content Placeholder 2"/>
          <p:cNvSpPr>
            <a:spLocks noGrp="1"/>
          </p:cNvSpPr>
          <p:nvPr>
            <p:ph idx="1"/>
          </p:nvPr>
        </p:nvSpPr>
        <p:spPr>
          <a:xfrm>
            <a:off x="333374" y="1368168"/>
            <a:ext cx="8609458" cy="5029199"/>
          </a:xfrm>
        </p:spPr>
        <p:txBody>
          <a:bodyPr>
            <a:normAutofit/>
          </a:bodyPr>
          <a:lstStyle/>
          <a:p>
            <a:pPr marL="171450" indent="-171450"/>
            <a:r>
              <a:rPr lang="en-US" sz="2100" b="1" dirty="0"/>
              <a:t>Community Engagement (CE) Team:  </a:t>
            </a:r>
            <a:r>
              <a:rPr lang="en-US" sz="2100" dirty="0"/>
              <a:t> AECOM + Barrio Planners (BPI) + Katherine Padilla &amp; Associates (KPA)                                                                                                      </a:t>
            </a:r>
            <a:r>
              <a:rPr lang="ja-JP" altLang="en-US" sz="2100" b="1" dirty="0">
                <a:solidFill>
                  <a:schemeClr val="tx1">
                    <a:lumMod val="50000"/>
                    <a:lumOff val="50000"/>
                  </a:schemeClr>
                </a:solidFill>
              </a:rPr>
              <a:t>社区参与（</a:t>
            </a:r>
            <a:r>
              <a:rPr lang="en-US" sz="2100" b="1" dirty="0">
                <a:solidFill>
                  <a:schemeClr val="tx1">
                    <a:lumMod val="50000"/>
                    <a:lumOff val="50000"/>
                  </a:schemeClr>
                </a:solidFill>
              </a:rPr>
              <a:t>CE）</a:t>
            </a:r>
            <a:r>
              <a:rPr lang="ja-JP" altLang="en-US" sz="2100" b="1" dirty="0">
                <a:solidFill>
                  <a:schemeClr val="tx1">
                    <a:lumMod val="50000"/>
                    <a:lumOff val="50000"/>
                  </a:schemeClr>
                </a:solidFill>
              </a:rPr>
              <a:t>团队：</a:t>
            </a:r>
            <a:r>
              <a:rPr lang="en-US" sz="2100" b="1" dirty="0">
                <a:solidFill>
                  <a:schemeClr val="tx1">
                    <a:lumMod val="50000"/>
                    <a:lumOff val="50000"/>
                  </a:schemeClr>
                </a:solidFill>
              </a:rPr>
              <a:t>AECOM + Barrio </a:t>
            </a:r>
            <a:r>
              <a:rPr lang="en-US" sz="2100" b="1" dirty="0" err="1">
                <a:solidFill>
                  <a:schemeClr val="tx1">
                    <a:lumMod val="50000"/>
                    <a:lumOff val="50000"/>
                  </a:schemeClr>
                </a:solidFill>
              </a:rPr>
              <a:t>Planners（BPI</a:t>
            </a:r>
            <a:r>
              <a:rPr lang="en-US" sz="2100" b="1" dirty="0">
                <a:solidFill>
                  <a:schemeClr val="tx1">
                    <a:lumMod val="50000"/>
                    <a:lumOff val="50000"/>
                  </a:schemeClr>
                </a:solidFill>
              </a:rPr>
              <a:t>）+ Katherine </a:t>
            </a:r>
            <a:r>
              <a:rPr lang="en-US" sz="2100" b="1" dirty="0" err="1">
                <a:solidFill>
                  <a:schemeClr val="tx1">
                    <a:lumMod val="50000"/>
                    <a:lumOff val="50000"/>
                  </a:schemeClr>
                </a:solidFill>
              </a:rPr>
              <a:t>Padilla＆Associates（KPA</a:t>
            </a:r>
            <a:r>
              <a:rPr lang="en-US" sz="2100" b="1" dirty="0">
                <a:solidFill>
                  <a:schemeClr val="tx1">
                    <a:lumMod val="50000"/>
                    <a:lumOff val="50000"/>
                  </a:schemeClr>
                </a:solidFill>
              </a:rPr>
              <a:t>）</a:t>
            </a:r>
            <a:endParaRPr lang="en-US" sz="1200" dirty="0">
              <a:solidFill>
                <a:schemeClr val="tx1">
                  <a:lumMod val="50000"/>
                  <a:lumOff val="50000"/>
                </a:schemeClr>
              </a:solidFill>
            </a:endParaRPr>
          </a:p>
          <a:p>
            <a:pPr marL="171450" indent="-171450"/>
            <a:r>
              <a:rPr lang="en-US" sz="2100" dirty="0"/>
              <a:t>Close coordination with the </a:t>
            </a:r>
            <a:r>
              <a:rPr lang="en-US" sz="2100" b="1" dirty="0"/>
              <a:t>Health Innovation Community Partnership (HICP) and the Community Engagement Steering Committee (CESC) </a:t>
            </a:r>
            <a:r>
              <a:rPr lang="zh-CN" altLang="en-US" sz="2100" b="1" dirty="0">
                <a:solidFill>
                  <a:schemeClr val="tx1">
                    <a:lumMod val="50000"/>
                    <a:lumOff val="50000"/>
                  </a:schemeClr>
                </a:solidFill>
                <a:latin typeface="Microsoft JhengHei" panose="020B0604030504040204" pitchFamily="34" charset="-120"/>
                <a:ea typeface="Microsoft JhengHei" panose="020B0604030504040204" pitchFamily="34" charset="-120"/>
              </a:rPr>
              <a:t>密切协调卫生创新社区伙伴关系（</a:t>
            </a:r>
            <a:r>
              <a:rPr lang="en-US" altLang="zh-CN" sz="2100" b="1" dirty="0">
                <a:solidFill>
                  <a:schemeClr val="tx1">
                    <a:lumMod val="50000"/>
                    <a:lumOff val="50000"/>
                  </a:schemeClr>
                </a:solidFill>
                <a:latin typeface="Microsoft JhengHei" panose="020B0604030504040204" pitchFamily="34" charset="-120"/>
                <a:ea typeface="Microsoft JhengHei" panose="020B0604030504040204" pitchFamily="34" charset="-120"/>
              </a:rPr>
              <a:t>HICP</a:t>
            </a:r>
            <a:r>
              <a:rPr lang="zh-CN" altLang="en-US" sz="2100" b="1" dirty="0">
                <a:solidFill>
                  <a:schemeClr val="tx1">
                    <a:lumMod val="50000"/>
                    <a:lumOff val="50000"/>
                  </a:schemeClr>
                </a:solidFill>
                <a:latin typeface="Microsoft JhengHei" panose="020B0604030504040204" pitchFamily="34" charset="-120"/>
                <a:ea typeface="Microsoft JhengHei" panose="020B0604030504040204" pitchFamily="34" charset="-120"/>
              </a:rPr>
              <a:t>）和社区参与指导委员会（</a:t>
            </a:r>
            <a:r>
              <a:rPr lang="en-US" altLang="zh-CN" sz="2100" b="1" dirty="0">
                <a:solidFill>
                  <a:schemeClr val="tx1">
                    <a:lumMod val="50000"/>
                    <a:lumOff val="50000"/>
                  </a:schemeClr>
                </a:solidFill>
                <a:latin typeface="Microsoft JhengHei" panose="020B0604030504040204" pitchFamily="34" charset="-120"/>
                <a:ea typeface="Microsoft JhengHei" panose="020B0604030504040204" pitchFamily="34" charset="-120"/>
              </a:rPr>
              <a:t>CESC</a:t>
            </a:r>
            <a:r>
              <a:rPr lang="zh-CN" altLang="en-US" sz="2100" b="1" dirty="0">
                <a:solidFill>
                  <a:schemeClr val="tx1">
                    <a:lumMod val="50000"/>
                    <a:lumOff val="50000"/>
                  </a:schemeClr>
                </a:solidFill>
                <a:latin typeface="Microsoft JhengHei" panose="020B0604030504040204" pitchFamily="34" charset="-120"/>
                <a:ea typeface="Microsoft JhengHei" panose="020B0604030504040204" pitchFamily="34" charset="-120"/>
              </a:rPr>
              <a:t>）</a:t>
            </a:r>
            <a:endParaRPr lang="en-US" sz="1200" b="1" dirty="0">
              <a:latin typeface="Microsoft JhengHei" panose="020B0604030504040204" pitchFamily="34" charset="-120"/>
              <a:ea typeface="Microsoft JhengHei" panose="020B0604030504040204" pitchFamily="34" charset="-120"/>
            </a:endParaRPr>
          </a:p>
          <a:p>
            <a:pPr marL="171450" indent="-171450"/>
            <a:r>
              <a:rPr lang="en-US" sz="2100" dirty="0"/>
              <a:t>Robust and comprehensive with </a:t>
            </a:r>
            <a:r>
              <a:rPr lang="en-US" sz="2100" b="1" dirty="0"/>
              <a:t>5 </a:t>
            </a:r>
            <a:r>
              <a:rPr lang="en-US" sz="2100" b="1" i="1" dirty="0"/>
              <a:t>Community At-Large Meetings </a:t>
            </a:r>
            <a:r>
              <a:rPr lang="zh-CN" altLang="en-US" sz="2100" b="1" dirty="0">
                <a:solidFill>
                  <a:schemeClr val="tx1">
                    <a:lumMod val="50000"/>
                    <a:lumOff val="50000"/>
                  </a:schemeClr>
                </a:solidFill>
                <a:latin typeface="Microsoft JhengHei" panose="020B0604030504040204" pitchFamily="34" charset="-120"/>
                <a:ea typeface="Microsoft JhengHei" panose="020B0604030504040204" pitchFamily="34" charset="-120"/>
              </a:rPr>
              <a:t>通过</a:t>
            </a:r>
            <a:r>
              <a:rPr lang="en-US" altLang="zh-CN" sz="2100" b="1" dirty="0">
                <a:solidFill>
                  <a:schemeClr val="tx1">
                    <a:lumMod val="50000"/>
                    <a:lumOff val="50000"/>
                  </a:schemeClr>
                </a:solidFill>
                <a:latin typeface="Microsoft JhengHei" panose="020B0604030504040204" pitchFamily="34" charset="-120"/>
                <a:ea typeface="Microsoft JhengHei" panose="020B0604030504040204" pitchFamily="34" charset="-120"/>
              </a:rPr>
              <a:t>5</a:t>
            </a:r>
            <a:r>
              <a:rPr lang="zh-CN" altLang="en-US" sz="2100" b="1" dirty="0">
                <a:solidFill>
                  <a:schemeClr val="tx1">
                    <a:lumMod val="50000"/>
                    <a:lumOff val="50000"/>
                  </a:schemeClr>
                </a:solidFill>
                <a:latin typeface="Microsoft JhengHei" panose="020B0604030504040204" pitchFamily="34" charset="-120"/>
                <a:ea typeface="Microsoft JhengHei" panose="020B0604030504040204" pitchFamily="34" charset="-120"/>
              </a:rPr>
              <a:t>次大型社区會議网络普通用户会议提供强大而全面的服务</a:t>
            </a:r>
            <a:endParaRPr lang="en-US" sz="2100" b="1" dirty="0">
              <a:solidFill>
                <a:schemeClr val="tx1">
                  <a:lumMod val="50000"/>
                  <a:lumOff val="50000"/>
                </a:schemeClr>
              </a:solidFill>
              <a:latin typeface="Microsoft JhengHei" panose="020B0604030504040204" pitchFamily="34" charset="-120"/>
              <a:ea typeface="Microsoft JhengHei" panose="020B0604030504040204" pitchFamily="34" charset="-120"/>
            </a:endParaRPr>
          </a:p>
          <a:p>
            <a:pPr marL="0" indent="0">
              <a:buNone/>
            </a:pPr>
            <a:endParaRPr lang="en-US" sz="1200" dirty="0"/>
          </a:p>
          <a:p>
            <a:pPr marL="171450" indent="-171450"/>
            <a:r>
              <a:rPr lang="en-US" sz="2100" b="1" dirty="0"/>
              <a:t>Additional meetings, informal discussions with stakeholders; pop-up events </a:t>
            </a:r>
            <a:r>
              <a:rPr lang="zh-CN" altLang="en-US" sz="2100" b="1" dirty="0">
                <a:solidFill>
                  <a:schemeClr val="tx1">
                    <a:lumMod val="50000"/>
                    <a:lumOff val="50000"/>
                  </a:schemeClr>
                </a:solidFill>
                <a:latin typeface="Microsoft JhengHei" panose="020B0604030504040204" pitchFamily="34" charset="-120"/>
                <a:ea typeface="Microsoft JhengHei" panose="020B0604030504040204" pitchFamily="34" charset="-120"/>
              </a:rPr>
              <a:t>额外会议，与利益相关者的非正式讨 臨時活動</a:t>
            </a:r>
            <a:endParaRPr lang="en-US" sz="2100" b="1" dirty="0">
              <a:solidFill>
                <a:schemeClr val="tx1">
                  <a:lumMod val="50000"/>
                  <a:lumOff val="50000"/>
                </a:schemeClr>
              </a:solidFill>
              <a:latin typeface="Microsoft JhengHei" panose="020B0604030504040204" pitchFamily="34" charset="-120"/>
              <a:ea typeface="Microsoft JhengHei" panose="020B0604030504040204" pitchFamily="34" charset="-120"/>
            </a:endParaRPr>
          </a:p>
          <a:p>
            <a:pPr marL="171450" indent="-171450"/>
            <a:endParaRPr lang="en-US" sz="1100" b="1" dirty="0"/>
          </a:p>
          <a:p>
            <a:pPr marL="171450" indent="-171450"/>
            <a:r>
              <a:rPr lang="en-US" sz="2100" b="1" dirty="0"/>
              <a:t>Communication tools: </a:t>
            </a:r>
            <a:r>
              <a:rPr lang="en-US" sz="2100" dirty="0"/>
              <a:t>social media, media coordination, printed flyers, E-blasts etc. </a:t>
            </a:r>
            <a:r>
              <a:rPr lang="zh-CN" altLang="en-US" sz="2100" b="1" dirty="0">
                <a:solidFill>
                  <a:schemeClr val="tx1">
                    <a:lumMod val="50000"/>
                    <a:lumOff val="50000"/>
                  </a:schemeClr>
                </a:solidFill>
                <a:latin typeface="Microsoft JhengHei" panose="020B0604030504040204" pitchFamily="34" charset="-120"/>
                <a:ea typeface="Microsoft JhengHei" panose="020B0604030504040204" pitchFamily="34" charset="-120"/>
              </a:rPr>
              <a:t>沟通工具：社交媒体，媒体协调，印刷传单，电子報導等。</a:t>
            </a:r>
            <a:endParaRPr lang="en-US" dirty="0">
              <a:solidFill>
                <a:srgbClr val="FF0000"/>
              </a:solidFill>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2004817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ular Callout 4"/>
          <p:cNvSpPr/>
          <p:nvPr/>
        </p:nvSpPr>
        <p:spPr>
          <a:xfrm>
            <a:off x="333375" y="2059395"/>
            <a:ext cx="8569085" cy="3409752"/>
          </a:xfrm>
          <a:prstGeom prst="wedgeRectCallout">
            <a:avLst>
              <a:gd name="adj1" fmla="val -21581"/>
              <a:gd name="adj2" fmla="val 48649"/>
            </a:avLst>
          </a:prstGeom>
          <a:solidFill>
            <a:schemeClr val="bg1"/>
          </a:solidFill>
          <a:ln>
            <a:solidFill>
              <a:srgbClr val="E6652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33374" y="835025"/>
            <a:ext cx="8582025" cy="1029179"/>
          </a:xfrm>
        </p:spPr>
        <p:txBody>
          <a:bodyPr>
            <a:normAutofit/>
          </a:bodyPr>
          <a:lstStyle/>
          <a:p>
            <a:r>
              <a:rPr lang="en-US" dirty="0"/>
              <a:t>Community Engagement Steering Committee</a:t>
            </a:r>
            <a:br>
              <a:rPr lang="en-US" dirty="0"/>
            </a:br>
            <a:r>
              <a:rPr lang="zh-CN" altLang="en-US" dirty="0">
                <a:solidFill>
                  <a:schemeClr val="tx1">
                    <a:lumMod val="50000"/>
                    <a:lumOff val="50000"/>
                  </a:schemeClr>
                </a:solidFill>
                <a:latin typeface="Microsoft JhengHei" panose="020B0604030504040204" pitchFamily="34" charset="-120"/>
                <a:ea typeface="Microsoft JhengHei" panose="020B0604030504040204" pitchFamily="34" charset="-120"/>
              </a:rPr>
              <a:t>社区参与指导委员会</a:t>
            </a:r>
            <a:endParaRPr lang="x-none" i="1" dirty="0">
              <a:solidFill>
                <a:schemeClr val="tx1">
                  <a:lumMod val="50000"/>
                  <a:lumOff val="50000"/>
                </a:schemeClr>
              </a:solidFill>
            </a:endParaRPr>
          </a:p>
        </p:txBody>
      </p:sp>
      <p:sp>
        <p:nvSpPr>
          <p:cNvPr id="6" name="TextBox 5">
            <a:extLst>
              <a:ext uri="{FF2B5EF4-FFF2-40B4-BE49-F238E27FC236}">
                <a16:creationId xmlns:a16="http://schemas.microsoft.com/office/drawing/2014/main" id="{F1F59E79-82CB-4A90-B695-B43DDB5143CD}"/>
              </a:ext>
            </a:extLst>
          </p:cNvPr>
          <p:cNvSpPr txBox="1"/>
          <p:nvPr/>
        </p:nvSpPr>
        <p:spPr>
          <a:xfrm>
            <a:off x="348500" y="2059395"/>
            <a:ext cx="8300200" cy="3293209"/>
          </a:xfrm>
          <a:prstGeom prst="rect">
            <a:avLst/>
          </a:prstGeom>
          <a:noFill/>
        </p:spPr>
        <p:txBody>
          <a:bodyPr wrap="square" rtlCol="0">
            <a:spAutoFit/>
          </a:bodyPr>
          <a:lstStyle/>
          <a:p>
            <a:r>
              <a:rPr lang="en-US" sz="2000" b="1" dirty="0"/>
              <a:t>Purpose</a:t>
            </a:r>
          </a:p>
          <a:p>
            <a:r>
              <a:rPr lang="en-US" sz="2000" dirty="0"/>
              <a:t>Volunteers representing community and organizations. Provide a coordinated mechanism for engagement by key stakeholders to help guide community engagement on the General Hospital Feasibility Study.</a:t>
            </a:r>
          </a:p>
          <a:p>
            <a:endParaRPr lang="en-US" sz="2000" b="1" i="1" dirty="0">
              <a:solidFill>
                <a:schemeClr val="tx1">
                  <a:lumMod val="50000"/>
                  <a:lumOff val="50000"/>
                </a:schemeClr>
              </a:solidFill>
            </a:endParaRPr>
          </a:p>
          <a:p>
            <a:r>
              <a:rPr lang="zh-CN" altLang="en-US" sz="2800" b="1" dirty="0">
                <a:solidFill>
                  <a:schemeClr val="tx1">
                    <a:lumMod val="50000"/>
                    <a:lumOff val="50000"/>
                  </a:schemeClr>
                </a:solidFill>
                <a:latin typeface="Microsoft JhengHei" panose="020B0604030504040204" pitchFamily="34" charset="-120"/>
                <a:ea typeface="Microsoft JhengHei" panose="020B0604030504040204" pitchFamily="34" charset="-120"/>
              </a:rPr>
              <a:t>目的</a:t>
            </a:r>
          </a:p>
          <a:p>
            <a:r>
              <a:rPr lang="zh-CN" altLang="en-US" sz="2000" b="1" dirty="0">
                <a:solidFill>
                  <a:schemeClr val="tx1">
                    <a:lumMod val="50000"/>
                    <a:lumOff val="50000"/>
                  </a:schemeClr>
                </a:solidFill>
                <a:latin typeface="Microsoft JhengHei" panose="020B0604030504040204" pitchFamily="34" charset="-120"/>
                <a:ea typeface="Microsoft JhengHei" panose="020B0604030504040204" pitchFamily="34" charset="-120"/>
              </a:rPr>
              <a:t>代表社区和组织的志愿者。 为主要利益相关者提供协调机制，帮助指导社区参与综合医院可行性研究。</a:t>
            </a:r>
          </a:p>
          <a:p>
            <a:endParaRPr lang="en-US" sz="2000" i="1" dirty="0">
              <a:solidFill>
                <a:schemeClr val="tx1">
                  <a:lumMod val="50000"/>
                  <a:lumOff val="50000"/>
                </a:schemeClr>
              </a:solidFill>
            </a:endParaRPr>
          </a:p>
          <a:p>
            <a:pPr fontAlgn="t"/>
            <a:endParaRPr lang="en-US" sz="2000" dirty="0"/>
          </a:p>
        </p:txBody>
      </p:sp>
    </p:spTree>
    <p:extLst>
      <p:ext uri="{BB962C8B-B14F-4D97-AF65-F5344CB8AC3E}">
        <p14:creationId xmlns:p14="http://schemas.microsoft.com/office/powerpoint/2010/main" val="674687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ular Callout 4"/>
          <p:cNvSpPr/>
          <p:nvPr/>
        </p:nvSpPr>
        <p:spPr>
          <a:xfrm>
            <a:off x="333375" y="1791989"/>
            <a:ext cx="8569085" cy="4324152"/>
          </a:xfrm>
          <a:prstGeom prst="wedgeRectCallout">
            <a:avLst>
              <a:gd name="adj1" fmla="val -21581"/>
              <a:gd name="adj2" fmla="val 48649"/>
            </a:avLst>
          </a:prstGeom>
          <a:solidFill>
            <a:schemeClr val="bg1"/>
          </a:solidFill>
          <a:ln>
            <a:solidFill>
              <a:srgbClr val="E6652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33374" y="835025"/>
            <a:ext cx="8582025" cy="1029179"/>
          </a:xfrm>
        </p:spPr>
        <p:txBody>
          <a:bodyPr>
            <a:normAutofit/>
          </a:bodyPr>
          <a:lstStyle/>
          <a:p>
            <a:r>
              <a:rPr lang="en-US" dirty="0"/>
              <a:t>Community Engagement Steering Committee</a:t>
            </a:r>
            <a:br>
              <a:rPr lang="en-US" dirty="0"/>
            </a:br>
            <a:r>
              <a:rPr lang="zh-CN" altLang="en-US" dirty="0">
                <a:solidFill>
                  <a:schemeClr val="tx1">
                    <a:lumMod val="50000"/>
                    <a:lumOff val="50000"/>
                  </a:schemeClr>
                </a:solidFill>
                <a:latin typeface="Microsoft JhengHei" panose="020B0604030504040204" pitchFamily="34" charset="-120"/>
                <a:ea typeface="Microsoft JhengHei" panose="020B0604030504040204" pitchFamily="34" charset="-120"/>
              </a:rPr>
              <a:t>社区参与指导委员会</a:t>
            </a:r>
            <a:endParaRPr lang="x-none" i="1" dirty="0">
              <a:solidFill>
                <a:schemeClr val="tx1">
                  <a:lumMod val="50000"/>
                  <a:lumOff val="50000"/>
                </a:schemeClr>
              </a:solidFill>
            </a:endParaRPr>
          </a:p>
        </p:txBody>
      </p:sp>
      <p:sp>
        <p:nvSpPr>
          <p:cNvPr id="6" name="TextBox 5">
            <a:extLst>
              <a:ext uri="{FF2B5EF4-FFF2-40B4-BE49-F238E27FC236}">
                <a16:creationId xmlns:a16="http://schemas.microsoft.com/office/drawing/2014/main" id="{F1F59E79-82CB-4A90-B695-B43DDB5143CD}"/>
              </a:ext>
            </a:extLst>
          </p:cNvPr>
          <p:cNvSpPr txBox="1"/>
          <p:nvPr/>
        </p:nvSpPr>
        <p:spPr>
          <a:xfrm>
            <a:off x="348500" y="1842709"/>
            <a:ext cx="8666104" cy="4985980"/>
          </a:xfrm>
          <a:prstGeom prst="rect">
            <a:avLst/>
          </a:prstGeom>
          <a:noFill/>
        </p:spPr>
        <p:txBody>
          <a:bodyPr wrap="square" rtlCol="0">
            <a:spAutoFit/>
          </a:bodyPr>
          <a:lstStyle/>
          <a:p>
            <a:pPr fontAlgn="t"/>
            <a:r>
              <a:rPr lang="en-US" sz="2000" b="1" dirty="0"/>
              <a:t>Role</a:t>
            </a:r>
            <a:endParaRPr lang="en-US" sz="2000" dirty="0"/>
          </a:p>
          <a:p>
            <a:pPr marL="342900" indent="-342900" fontAlgn="t">
              <a:buFont typeface="Arial" panose="020B0604020202020204" pitchFamily="34" charset="0"/>
              <a:buChar char="•"/>
            </a:pPr>
            <a:r>
              <a:rPr lang="en-US" sz="2000" dirty="0"/>
              <a:t>Actively contribute in creating the General Hospital Feasibility Study Community Engagement Plan </a:t>
            </a:r>
          </a:p>
          <a:p>
            <a:pPr marL="342900" indent="-342900" fontAlgn="t">
              <a:buFont typeface="Arial" panose="020B0604020202020204" pitchFamily="34" charset="0"/>
              <a:buChar char="•"/>
            </a:pPr>
            <a:r>
              <a:rPr lang="en-US" sz="2000" dirty="0"/>
              <a:t>Participate in implementing the plan and be advocates for the community engagement process</a:t>
            </a:r>
          </a:p>
          <a:p>
            <a:pPr marL="342900" indent="-342900" fontAlgn="t">
              <a:buFont typeface="Arial" panose="020B0604020202020204" pitchFamily="34" charset="0"/>
              <a:buChar char="•"/>
            </a:pPr>
            <a:r>
              <a:rPr lang="en-US" sz="2000" dirty="0"/>
              <a:t>Advise on Strategies, Stakeholders and Community Issues</a:t>
            </a:r>
          </a:p>
          <a:p>
            <a:pPr marL="342900" indent="-342900" fontAlgn="t">
              <a:buFont typeface="Arial" panose="020B0604020202020204" pitchFamily="34" charset="0"/>
              <a:buChar char="•"/>
            </a:pPr>
            <a:endParaRPr lang="en-US" sz="2000" dirty="0"/>
          </a:p>
          <a:p>
            <a:endParaRPr lang="en-US" sz="1000" i="1" dirty="0">
              <a:solidFill>
                <a:schemeClr val="tx1">
                  <a:lumMod val="50000"/>
                  <a:lumOff val="50000"/>
                </a:schemeClr>
              </a:solidFill>
            </a:endParaRPr>
          </a:p>
          <a:p>
            <a:r>
              <a:rPr lang="ja-JP" altLang="en-US" sz="2800" b="1" dirty="0">
                <a:solidFill>
                  <a:schemeClr val="tx1">
                    <a:lumMod val="50000"/>
                    <a:lumOff val="50000"/>
                  </a:schemeClr>
                </a:solidFill>
                <a:latin typeface="Microsoft JhengHei" panose="020B0604030504040204" pitchFamily="34" charset="-120"/>
                <a:ea typeface="Microsoft JhengHei" panose="020B0604030504040204" pitchFamily="34" charset="-120"/>
              </a:rPr>
              <a:t>角色</a:t>
            </a:r>
            <a:endParaRPr lang="en-US" altLang="ja-JP" sz="2800" b="1" dirty="0">
              <a:solidFill>
                <a:schemeClr val="tx1">
                  <a:lumMod val="50000"/>
                  <a:lumOff val="50000"/>
                </a:schemeClr>
              </a:solidFill>
              <a:latin typeface="Microsoft JhengHei" panose="020B0604030504040204" pitchFamily="34" charset="-120"/>
              <a:ea typeface="Microsoft JhengHei" panose="020B0604030504040204" pitchFamily="34" charset="-120"/>
            </a:endParaRPr>
          </a:p>
          <a:p>
            <a:pPr marL="342900" indent="-342900">
              <a:buFont typeface="Arial" panose="020B0604020202020204" pitchFamily="34" charset="0"/>
              <a:buChar char="•"/>
            </a:pPr>
            <a:r>
              <a:rPr lang="zh-CN" altLang="en-US" sz="2000" b="1" dirty="0">
                <a:solidFill>
                  <a:schemeClr val="tx1">
                    <a:lumMod val="50000"/>
                    <a:lumOff val="50000"/>
                  </a:schemeClr>
                </a:solidFill>
                <a:latin typeface="Microsoft JhengHei" panose="020B0604030504040204" pitchFamily="34" charset="-120"/>
                <a:ea typeface="Microsoft JhengHei" panose="020B0604030504040204" pitchFamily="34" charset="-120"/>
              </a:rPr>
              <a:t>积极参与制定综合医院可行性研究社区参与计划</a:t>
            </a:r>
            <a:endParaRPr lang="en-US" altLang="zh-CN" sz="2000" b="1" dirty="0">
              <a:solidFill>
                <a:schemeClr val="tx1">
                  <a:lumMod val="50000"/>
                  <a:lumOff val="50000"/>
                </a:schemeClr>
              </a:solidFill>
              <a:latin typeface="Microsoft JhengHei" panose="020B0604030504040204" pitchFamily="34" charset="-120"/>
              <a:ea typeface="Microsoft JhengHei" panose="020B0604030504040204" pitchFamily="34" charset="-120"/>
            </a:endParaRPr>
          </a:p>
          <a:p>
            <a:pPr marL="342900" indent="-342900">
              <a:buFont typeface="Arial" panose="020B0604020202020204" pitchFamily="34" charset="0"/>
              <a:buChar char="•"/>
            </a:pPr>
            <a:r>
              <a:rPr lang="zh-CN" altLang="en-US" sz="2000" b="1" dirty="0">
                <a:solidFill>
                  <a:schemeClr val="tx1">
                    <a:lumMod val="50000"/>
                    <a:lumOff val="50000"/>
                  </a:schemeClr>
                </a:solidFill>
                <a:latin typeface="Microsoft JhengHei" panose="020B0604030504040204" pitchFamily="34" charset="-120"/>
                <a:ea typeface="Microsoft JhengHei" panose="020B0604030504040204" pitchFamily="34" charset="-120"/>
              </a:rPr>
              <a:t>参与实施计划并成为社区参与过程的倡导者</a:t>
            </a:r>
            <a:endParaRPr lang="en-US" altLang="zh-CN" sz="2000" b="1" dirty="0">
              <a:solidFill>
                <a:schemeClr val="tx1">
                  <a:lumMod val="50000"/>
                  <a:lumOff val="50000"/>
                </a:schemeClr>
              </a:solidFill>
              <a:latin typeface="Microsoft JhengHei" panose="020B0604030504040204" pitchFamily="34" charset="-120"/>
              <a:ea typeface="Microsoft JhengHei" panose="020B0604030504040204" pitchFamily="34" charset="-120"/>
            </a:endParaRPr>
          </a:p>
          <a:p>
            <a:pPr marL="342900" indent="-342900">
              <a:buFont typeface="Arial" panose="020B0604020202020204" pitchFamily="34" charset="0"/>
              <a:buChar char="•"/>
            </a:pPr>
            <a:r>
              <a:rPr lang="zh-CN" altLang="en-US" sz="2000" b="1" dirty="0">
                <a:solidFill>
                  <a:schemeClr val="tx1">
                    <a:lumMod val="50000"/>
                    <a:lumOff val="50000"/>
                  </a:schemeClr>
                </a:solidFill>
                <a:latin typeface="Microsoft JhengHei" panose="020B0604030504040204" pitchFamily="34" charset="-120"/>
                <a:ea typeface="Microsoft JhengHei" panose="020B0604030504040204" pitchFamily="34" charset="-120"/>
              </a:rPr>
              <a:t>就战略，利益相关者和社区问题提供建议</a:t>
            </a:r>
            <a:endParaRPr lang="en-US" altLang="zh-CN" sz="2000" b="1" dirty="0">
              <a:solidFill>
                <a:schemeClr val="tx1">
                  <a:lumMod val="50000"/>
                  <a:lumOff val="50000"/>
                </a:schemeClr>
              </a:solidFill>
              <a:latin typeface="Microsoft JhengHei" panose="020B0604030504040204" pitchFamily="34" charset="-120"/>
              <a:ea typeface="Microsoft JhengHei" panose="020B0604030504040204" pitchFamily="34" charset="-120"/>
            </a:endParaRPr>
          </a:p>
          <a:p>
            <a:pPr marL="342900" indent="-342900">
              <a:buFont typeface="Arial" panose="020B0604020202020204" pitchFamily="34" charset="0"/>
              <a:buChar char="•"/>
            </a:pPr>
            <a:endParaRPr lang="en-US" altLang="zh-CN" sz="2000" b="1" dirty="0">
              <a:solidFill>
                <a:schemeClr val="tx1">
                  <a:lumMod val="50000"/>
                  <a:lumOff val="50000"/>
                </a:schemeClr>
              </a:solidFill>
              <a:latin typeface="Microsoft JhengHei" panose="020B0604030504040204" pitchFamily="34" charset="-120"/>
              <a:ea typeface="Microsoft JhengHei" panose="020B0604030504040204" pitchFamily="34" charset="-120"/>
            </a:endParaRPr>
          </a:p>
          <a:p>
            <a:endParaRPr lang="en-US" sz="2000" i="1" dirty="0">
              <a:solidFill>
                <a:schemeClr val="tx1">
                  <a:lumMod val="50000"/>
                  <a:lumOff val="50000"/>
                </a:schemeClr>
              </a:solidFill>
            </a:endParaRPr>
          </a:p>
          <a:p>
            <a:endParaRPr lang="en-US" sz="2000" i="1" dirty="0">
              <a:solidFill>
                <a:schemeClr val="tx1">
                  <a:lumMod val="50000"/>
                  <a:lumOff val="50000"/>
                </a:schemeClr>
              </a:solidFill>
            </a:endParaRPr>
          </a:p>
          <a:p>
            <a:endParaRPr lang="en-US" sz="2000" dirty="0"/>
          </a:p>
        </p:txBody>
      </p:sp>
    </p:spTree>
    <p:extLst>
      <p:ext uri="{BB962C8B-B14F-4D97-AF65-F5344CB8AC3E}">
        <p14:creationId xmlns:p14="http://schemas.microsoft.com/office/powerpoint/2010/main" val="458976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375" y="617070"/>
            <a:ext cx="8515350" cy="1029179"/>
          </a:xfrm>
        </p:spPr>
        <p:txBody>
          <a:bodyPr/>
          <a:lstStyle/>
          <a:p>
            <a:r>
              <a:rPr lang="en-US" dirty="0"/>
              <a:t>Community Engagement Steering Committee (CESC)</a:t>
            </a:r>
            <a:br>
              <a:rPr lang="en-US" dirty="0"/>
            </a:br>
            <a:r>
              <a:rPr lang="zh-CN" altLang="en-US" dirty="0">
                <a:solidFill>
                  <a:schemeClr val="tx1">
                    <a:lumMod val="50000"/>
                    <a:lumOff val="50000"/>
                  </a:schemeClr>
                </a:solidFill>
                <a:latin typeface="Microsoft JhengHei" panose="020B0604030504040204" pitchFamily="34" charset="-120"/>
                <a:ea typeface="Microsoft JhengHei" panose="020B0604030504040204" pitchFamily="34" charset="-120"/>
              </a:rPr>
              <a:t>社区参与指导委员会</a:t>
            </a:r>
            <a:endParaRPr lang="x-none" dirty="0"/>
          </a:p>
        </p:txBody>
      </p:sp>
      <p:sp>
        <p:nvSpPr>
          <p:cNvPr id="6" name="Content Placeholder 2"/>
          <p:cNvSpPr>
            <a:spLocks noGrp="1"/>
          </p:cNvSpPr>
          <p:nvPr>
            <p:ph idx="1"/>
          </p:nvPr>
        </p:nvSpPr>
        <p:spPr>
          <a:xfrm>
            <a:off x="333375" y="1844675"/>
            <a:ext cx="3589019" cy="3796762"/>
          </a:xfrm>
        </p:spPr>
        <p:txBody>
          <a:bodyPr>
            <a:normAutofit lnSpcReduction="10000"/>
          </a:bodyPr>
          <a:lstStyle/>
          <a:p>
            <a:pPr marL="0" indent="0">
              <a:buNone/>
            </a:pPr>
            <a:r>
              <a:rPr lang="en-US" sz="2400" dirty="0"/>
              <a:t>A big thank you to all of our volunteer CESC members that have spent countless hours helping guide the community engagement process</a:t>
            </a:r>
          </a:p>
          <a:p>
            <a:pPr marL="0" indent="0">
              <a:buNone/>
            </a:pPr>
            <a:endParaRPr lang="en-US" sz="2400" dirty="0"/>
          </a:p>
          <a:p>
            <a:pPr marL="0" indent="0">
              <a:buNone/>
            </a:pPr>
            <a:r>
              <a:rPr lang="zh-CN" altLang="en-US" sz="2400" b="1" dirty="0">
                <a:solidFill>
                  <a:schemeClr val="tx1">
                    <a:lumMod val="50000"/>
                    <a:lumOff val="50000"/>
                  </a:schemeClr>
                </a:solidFill>
                <a:latin typeface="Microsoft JhengHei" panose="020B0604030504040204" pitchFamily="34" charset="-120"/>
                <a:ea typeface="Microsoft JhengHei" panose="020B0604030504040204" pitchFamily="34" charset="-120"/>
              </a:rPr>
              <a:t>非常感谢所有志愿者</a:t>
            </a:r>
            <a:r>
              <a:rPr lang="en-US" altLang="zh-CN" sz="2400" b="1" dirty="0">
                <a:solidFill>
                  <a:schemeClr val="tx1">
                    <a:lumMod val="50000"/>
                    <a:lumOff val="50000"/>
                  </a:schemeClr>
                </a:solidFill>
                <a:latin typeface="Microsoft JhengHei" panose="020B0604030504040204" pitchFamily="34" charset="-120"/>
                <a:ea typeface="Microsoft JhengHei" panose="020B0604030504040204" pitchFamily="34" charset="-120"/>
              </a:rPr>
              <a:t>CESC</a:t>
            </a:r>
            <a:r>
              <a:rPr lang="zh-CN" altLang="en-US" sz="2400" b="1" dirty="0">
                <a:solidFill>
                  <a:schemeClr val="tx1">
                    <a:lumMod val="50000"/>
                    <a:lumOff val="50000"/>
                  </a:schemeClr>
                </a:solidFill>
                <a:latin typeface="Microsoft JhengHei" panose="020B0604030504040204" pitchFamily="34" charset="-120"/>
                <a:ea typeface="Microsoft JhengHei" panose="020B0604030504040204" pitchFamily="34" charset="-120"/>
              </a:rPr>
              <a:t>成员，他们花了无数个小时帮助指导社区参与过程</a:t>
            </a:r>
            <a:r>
              <a:rPr lang="en-US" sz="2400" b="1" dirty="0">
                <a:latin typeface="Microsoft JhengHei" panose="020B0604030504040204" pitchFamily="34" charset="-120"/>
                <a:ea typeface="Microsoft JhengHei" panose="020B0604030504040204" pitchFamily="34" charset="-120"/>
              </a:rPr>
              <a:t> </a:t>
            </a:r>
          </a:p>
        </p:txBody>
      </p:sp>
      <p:pic>
        <p:nvPicPr>
          <p:cNvPr id="5" name="Picture 4">
            <a:extLst>
              <a:ext uri="{FF2B5EF4-FFF2-40B4-BE49-F238E27FC236}">
                <a16:creationId xmlns:a16="http://schemas.microsoft.com/office/drawing/2014/main" id="{AC4D9813-FA52-46FA-9FD0-8F9E08CACB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29" t="29444" r="50000" b="2916"/>
          <a:stretch/>
        </p:blipFill>
        <p:spPr>
          <a:xfrm>
            <a:off x="3922394" y="1131659"/>
            <a:ext cx="5221606" cy="5663522"/>
          </a:xfrm>
          <a:prstGeom prst="rect">
            <a:avLst/>
          </a:prstGeom>
        </p:spPr>
      </p:pic>
    </p:spTree>
    <p:extLst>
      <p:ext uri="{BB962C8B-B14F-4D97-AF65-F5344CB8AC3E}">
        <p14:creationId xmlns:p14="http://schemas.microsoft.com/office/powerpoint/2010/main" val="22888891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0" y="1631202"/>
            <a:ext cx="4248150" cy="4062412"/>
          </a:xfrm>
          <a:prstGeom prst="rect">
            <a:avLst/>
          </a:prstGeom>
          <a:solidFill>
            <a:srgbClr val="509CBC">
              <a:alpha val="79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p:cNvSpPr txBox="1">
            <a:spLocks/>
          </p:cNvSpPr>
          <p:nvPr/>
        </p:nvSpPr>
        <p:spPr>
          <a:xfrm>
            <a:off x="4572001" y="1986007"/>
            <a:ext cx="4133850" cy="3555207"/>
          </a:xfrm>
          <a:prstGeom prst="rect">
            <a:avLst/>
          </a:prstGeom>
        </p:spPr>
        <p:txBody>
          <a:bodyPr vert="horz" lIns="91440" tIns="45720" rIns="91440" bIns="45720" rtlCol="0" anchor="b">
            <a:noAutofit/>
          </a:bodyPr>
          <a:lstStyle>
            <a:lvl1pPr marL="228599" indent="-228599" algn="l" defTabSz="91439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97" indent="-228599" algn="l" defTabSz="91439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5" indent="-228599" algn="l" defTabSz="91439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93"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92"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98" lvl="1" indent="0" algn="r">
              <a:buNone/>
            </a:pPr>
            <a:r>
              <a:rPr lang="en-US" sz="3600" b="1" dirty="0">
                <a:solidFill>
                  <a:schemeClr val="bg1"/>
                </a:solidFill>
              </a:rPr>
              <a:t>What do we know about General Hospital and West Campus?</a:t>
            </a:r>
            <a:r>
              <a:rPr lang="en-US" sz="3600" b="1" i="1" dirty="0">
                <a:solidFill>
                  <a:schemeClr val="bg1"/>
                </a:solidFill>
              </a:rPr>
              <a:t> </a:t>
            </a:r>
          </a:p>
          <a:p>
            <a:pPr marL="457198" lvl="1" indent="0" algn="r">
              <a:buNone/>
            </a:pPr>
            <a:r>
              <a:rPr lang="zh-CN" altLang="en-US" sz="3600" dirty="0">
                <a:solidFill>
                  <a:schemeClr val="bg1"/>
                </a:solidFill>
                <a:latin typeface="Microsoft JhengHei" panose="020B0604030504040204" pitchFamily="34" charset="-120"/>
                <a:ea typeface="Microsoft JhengHei" panose="020B0604030504040204" pitchFamily="34" charset="-120"/>
              </a:rPr>
              <a:t>我们对综合医院和園区有什么了解？</a:t>
            </a:r>
            <a:endParaRPr lang="en-US" sz="3600" dirty="0">
              <a:solidFill>
                <a:schemeClr val="bg1"/>
              </a:solidFill>
              <a:latin typeface="Microsoft JhengHei" panose="020B0604030504040204" pitchFamily="34" charset="-120"/>
              <a:ea typeface="Microsoft JhengHei" panose="020B0604030504040204" pitchFamily="34" charset="-120"/>
            </a:endParaRPr>
          </a:p>
        </p:txBody>
      </p:sp>
      <p:sp>
        <p:nvSpPr>
          <p:cNvPr id="4" name="Rectangle 3">
            <a:extLst>
              <a:ext uri="{FF2B5EF4-FFF2-40B4-BE49-F238E27FC236}">
                <a16:creationId xmlns:a16="http://schemas.microsoft.com/office/drawing/2014/main" id="{838545B7-5EF4-4BF2-AF78-ABF4D1282062}"/>
              </a:ext>
            </a:extLst>
          </p:cNvPr>
          <p:cNvSpPr/>
          <p:nvPr/>
        </p:nvSpPr>
        <p:spPr>
          <a:xfrm>
            <a:off x="1217333" y="800100"/>
            <a:ext cx="6650317" cy="584775"/>
          </a:xfrm>
          <a:prstGeom prst="rect">
            <a:avLst/>
          </a:prstGeom>
        </p:spPr>
        <p:txBody>
          <a:bodyPr wrap="square">
            <a:spAutoFit/>
          </a:bodyPr>
          <a:lstStyle/>
          <a:p>
            <a:r>
              <a:rPr lang="zh-CN" altLang="en-US" sz="3200" b="1" spc="100" dirty="0">
                <a:solidFill>
                  <a:schemeClr val="bg1"/>
                </a:solidFill>
                <a:latin typeface="Microsoft JhengHei" panose="020B0604030504040204" pitchFamily="34" charset="-120"/>
                <a:ea typeface="Microsoft JhengHei" panose="020B0604030504040204" pitchFamily="34" charset="-120"/>
              </a:rPr>
              <a:t>医院可行性研究</a:t>
            </a:r>
            <a:endParaRPr lang="en-US" sz="3200" dirty="0"/>
          </a:p>
        </p:txBody>
      </p:sp>
    </p:spTree>
    <p:extLst>
      <p:ext uri="{BB962C8B-B14F-4D97-AF65-F5344CB8AC3E}">
        <p14:creationId xmlns:p14="http://schemas.microsoft.com/office/powerpoint/2010/main" val="23724411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We Know About the Building? </a:t>
            </a:r>
            <a:br>
              <a:rPr lang="en-US" dirty="0"/>
            </a:br>
            <a:r>
              <a:rPr lang="zh-CN" altLang="en-US" dirty="0">
                <a:solidFill>
                  <a:schemeClr val="tx1">
                    <a:lumMod val="50000"/>
                    <a:lumOff val="50000"/>
                  </a:schemeClr>
                </a:solidFill>
                <a:latin typeface="Microsoft JhengHei" panose="020B0604030504040204" pitchFamily="34" charset="-120"/>
                <a:ea typeface="Microsoft JhengHei" panose="020B0604030504040204" pitchFamily="34" charset="-120"/>
              </a:rPr>
              <a:t>我们对建筑有什么了解？</a:t>
            </a:r>
            <a:endParaRPr lang="x-none" dirty="0"/>
          </a:p>
        </p:txBody>
      </p:sp>
      <p:sp>
        <p:nvSpPr>
          <p:cNvPr id="3" name="Content Placeholder 2"/>
          <p:cNvSpPr>
            <a:spLocks noGrp="1"/>
          </p:cNvSpPr>
          <p:nvPr>
            <p:ph idx="1"/>
          </p:nvPr>
        </p:nvSpPr>
        <p:spPr>
          <a:xfrm>
            <a:off x="342900" y="2204719"/>
            <a:ext cx="3589019" cy="3796762"/>
          </a:xfrm>
        </p:spPr>
        <p:txBody>
          <a:bodyPr>
            <a:normAutofit fontScale="92500" lnSpcReduction="10000"/>
          </a:bodyPr>
          <a:lstStyle/>
          <a:p>
            <a:r>
              <a:rPr lang="en-US" sz="2200" dirty="0"/>
              <a:t>86 years old, 19 stories</a:t>
            </a:r>
          </a:p>
          <a:p>
            <a:r>
              <a:rPr lang="en-US" altLang="zh-TW" sz="2200" b="1" i="1" dirty="0">
                <a:solidFill>
                  <a:schemeClr val="tx1">
                    <a:lumMod val="50000"/>
                    <a:lumOff val="50000"/>
                  </a:schemeClr>
                </a:solidFill>
                <a:latin typeface="Microsoft JhengHei" panose="020B0604030504040204" pitchFamily="34" charset="-120"/>
                <a:ea typeface="Microsoft JhengHei" panose="020B0604030504040204" pitchFamily="34" charset="-120"/>
              </a:rPr>
              <a:t>86</a:t>
            </a:r>
            <a:r>
              <a:rPr lang="zh-TW" altLang="en-US" sz="2200" b="1" i="1" dirty="0">
                <a:solidFill>
                  <a:schemeClr val="tx1">
                    <a:lumMod val="50000"/>
                    <a:lumOff val="50000"/>
                  </a:schemeClr>
                </a:solidFill>
                <a:latin typeface="Microsoft JhengHei" panose="020B0604030504040204" pitchFamily="34" charset="-120"/>
                <a:ea typeface="Microsoft JhengHei" panose="020B0604030504040204" pitchFamily="34" charset="-120"/>
              </a:rPr>
              <a:t>岁屋齡，</a:t>
            </a:r>
            <a:r>
              <a:rPr lang="en-US" altLang="zh-TW" sz="2200" b="1" i="1" dirty="0">
                <a:solidFill>
                  <a:schemeClr val="tx1">
                    <a:lumMod val="50000"/>
                    <a:lumOff val="50000"/>
                  </a:schemeClr>
                </a:solidFill>
                <a:latin typeface="Microsoft JhengHei" panose="020B0604030504040204" pitchFamily="34" charset="-120"/>
                <a:ea typeface="Microsoft JhengHei" panose="020B0604030504040204" pitchFamily="34" charset="-120"/>
              </a:rPr>
              <a:t>19</a:t>
            </a:r>
            <a:r>
              <a:rPr lang="zh-TW" altLang="en-US" sz="2200" b="1" i="1" dirty="0">
                <a:solidFill>
                  <a:schemeClr val="tx1">
                    <a:lumMod val="50000"/>
                    <a:lumOff val="50000"/>
                  </a:schemeClr>
                </a:solidFill>
                <a:latin typeface="Microsoft JhengHei" panose="020B0604030504040204" pitchFamily="34" charset="-120"/>
                <a:ea typeface="Microsoft JhengHei" panose="020B0604030504040204" pitchFamily="34" charset="-120"/>
              </a:rPr>
              <a:t>層高</a:t>
            </a:r>
            <a:endParaRPr lang="en-US" altLang="zh-TW" sz="2200" b="1" i="1" dirty="0">
              <a:solidFill>
                <a:schemeClr val="tx1">
                  <a:lumMod val="50000"/>
                  <a:lumOff val="50000"/>
                </a:schemeClr>
              </a:solidFill>
              <a:latin typeface="Microsoft JhengHei" panose="020B0604030504040204" pitchFamily="34" charset="-120"/>
              <a:ea typeface="Microsoft JhengHei" panose="020B0604030504040204" pitchFamily="34" charset="-120"/>
            </a:endParaRPr>
          </a:p>
          <a:p>
            <a:endParaRPr lang="en-US" sz="2200" b="1" dirty="0">
              <a:latin typeface="Microsoft JhengHei" panose="020B0604030504040204" pitchFamily="34" charset="-120"/>
              <a:ea typeface="Microsoft JhengHei" panose="020B0604030504040204" pitchFamily="34" charset="-120"/>
            </a:endParaRPr>
          </a:p>
          <a:p>
            <a:r>
              <a:rPr lang="en-US" sz="2200" dirty="0"/>
              <a:t> 1.3 million square feet</a:t>
            </a:r>
          </a:p>
          <a:p>
            <a:pPr marL="228599" lvl="1">
              <a:spcBef>
                <a:spcPts val="1000"/>
              </a:spcBef>
            </a:pPr>
            <a:r>
              <a:rPr lang="en-US" altLang="ja-JP" sz="2200" b="1" dirty="0">
                <a:solidFill>
                  <a:schemeClr val="tx1">
                    <a:lumMod val="50000"/>
                    <a:lumOff val="50000"/>
                  </a:schemeClr>
                </a:solidFill>
                <a:latin typeface="Microsoft JhengHei" panose="020B0604030504040204" pitchFamily="34" charset="-120"/>
                <a:ea typeface="Microsoft JhengHei" panose="020B0604030504040204" pitchFamily="34" charset="-120"/>
              </a:rPr>
              <a:t>130</a:t>
            </a:r>
            <a:r>
              <a:rPr lang="ja-JP" altLang="en-US" sz="2200" b="1" dirty="0">
                <a:solidFill>
                  <a:schemeClr val="tx1">
                    <a:lumMod val="50000"/>
                    <a:lumOff val="50000"/>
                  </a:schemeClr>
                </a:solidFill>
                <a:latin typeface="Microsoft JhengHei" panose="020B0604030504040204" pitchFamily="34" charset="-120"/>
                <a:ea typeface="Microsoft JhengHei" panose="020B0604030504040204" pitchFamily="34" charset="-120"/>
              </a:rPr>
              <a:t>万平方英尺</a:t>
            </a:r>
            <a:endParaRPr lang="en-US" altLang="ja-JP" sz="2200" b="1" dirty="0">
              <a:solidFill>
                <a:schemeClr val="tx1">
                  <a:lumMod val="50000"/>
                  <a:lumOff val="50000"/>
                </a:schemeClr>
              </a:solidFill>
              <a:latin typeface="Microsoft JhengHei" panose="020B0604030504040204" pitchFamily="34" charset="-120"/>
              <a:ea typeface="Microsoft JhengHei" panose="020B0604030504040204" pitchFamily="34" charset="-120"/>
            </a:endParaRPr>
          </a:p>
          <a:p>
            <a:pPr marL="228599" lvl="1">
              <a:spcBef>
                <a:spcPts val="1000"/>
              </a:spcBef>
            </a:pPr>
            <a:endParaRPr lang="en-US" sz="2200" b="1" dirty="0">
              <a:solidFill>
                <a:schemeClr val="tx1">
                  <a:lumMod val="50000"/>
                  <a:lumOff val="50000"/>
                </a:schemeClr>
              </a:solidFill>
              <a:latin typeface="Microsoft JhengHei" panose="020B0604030504040204" pitchFamily="34" charset="-120"/>
              <a:ea typeface="Microsoft JhengHei" panose="020B0604030504040204" pitchFamily="34" charset="-120"/>
            </a:endParaRPr>
          </a:p>
          <a:p>
            <a:r>
              <a:rPr lang="en-US" sz="2000" dirty="0"/>
              <a:t>Officially determined eligible for listing on the National Register of Historic Places</a:t>
            </a:r>
          </a:p>
          <a:p>
            <a:pPr marL="228599" lvl="1">
              <a:spcBef>
                <a:spcPts val="1000"/>
              </a:spcBef>
            </a:pPr>
            <a:r>
              <a:rPr lang="zh-CN" altLang="en-US" sz="2200" b="1" dirty="0">
                <a:solidFill>
                  <a:schemeClr val="tx1">
                    <a:lumMod val="50000"/>
                    <a:lumOff val="50000"/>
                  </a:schemeClr>
                </a:solidFill>
                <a:latin typeface="Microsoft JhengHei" panose="020B0604030504040204" pitchFamily="34" charset="-120"/>
                <a:ea typeface="Microsoft JhengHei" panose="020B0604030504040204" pitchFamily="34" charset="-120"/>
              </a:rPr>
              <a:t>正式确定有资格在国家史迹名录上</a:t>
            </a:r>
            <a:endParaRPr lang="en-US" sz="2400" b="1" dirty="0">
              <a:latin typeface="Microsoft JhengHei" panose="020B0604030504040204" pitchFamily="34" charset="-120"/>
              <a:ea typeface="Microsoft JhengHei" panose="020B0604030504040204" pitchFamily="34" charset="-12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5208" t="16250" r="20937" b="6111"/>
          <a:stretch/>
        </p:blipFill>
        <p:spPr>
          <a:xfrm>
            <a:off x="4476751" y="2090738"/>
            <a:ext cx="4362450" cy="3978157"/>
          </a:xfrm>
          <a:prstGeom prst="rect">
            <a:avLst/>
          </a:prstGeom>
        </p:spPr>
      </p:pic>
    </p:spTree>
    <p:extLst>
      <p:ext uri="{BB962C8B-B14F-4D97-AF65-F5344CB8AC3E}">
        <p14:creationId xmlns:p14="http://schemas.microsoft.com/office/powerpoint/2010/main" val="15515513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We Know About the Building? </a:t>
            </a:r>
            <a:br>
              <a:rPr lang="en-US" dirty="0"/>
            </a:br>
            <a:r>
              <a:rPr lang="zh-CN" altLang="en-US" dirty="0">
                <a:solidFill>
                  <a:schemeClr val="tx1">
                    <a:lumMod val="50000"/>
                    <a:lumOff val="50000"/>
                  </a:schemeClr>
                </a:solidFill>
                <a:latin typeface="Microsoft JhengHei" panose="020B0604030504040204" pitchFamily="34" charset="-120"/>
                <a:ea typeface="Microsoft JhengHei" panose="020B0604030504040204" pitchFamily="34" charset="-120"/>
              </a:rPr>
              <a:t>我们对建筑有什么了解？</a:t>
            </a:r>
            <a:endParaRPr lang="x-none" dirty="0"/>
          </a:p>
        </p:txBody>
      </p:sp>
      <p:sp>
        <p:nvSpPr>
          <p:cNvPr id="7" name="Content Placeholder 2"/>
          <p:cNvSpPr>
            <a:spLocks noGrp="1"/>
          </p:cNvSpPr>
          <p:nvPr>
            <p:ph idx="1"/>
          </p:nvPr>
        </p:nvSpPr>
        <p:spPr>
          <a:xfrm>
            <a:off x="342900" y="2204719"/>
            <a:ext cx="3589019" cy="3796762"/>
          </a:xfrm>
        </p:spPr>
        <p:txBody>
          <a:bodyPr>
            <a:normAutofit fontScale="92500"/>
          </a:bodyPr>
          <a:lstStyle/>
          <a:p>
            <a:r>
              <a:rPr lang="en-US" sz="2400" dirty="0"/>
              <a:t>Once held 1,200 hospital beds; today is largely vacant</a:t>
            </a:r>
          </a:p>
          <a:p>
            <a:pPr marL="228599" lvl="1">
              <a:spcBef>
                <a:spcPts val="1000"/>
              </a:spcBef>
            </a:pPr>
            <a:r>
              <a:rPr lang="zh-CN" altLang="en-US" b="1" dirty="0">
                <a:solidFill>
                  <a:schemeClr val="tx1">
                    <a:lumMod val="50000"/>
                    <a:lumOff val="50000"/>
                  </a:schemeClr>
                </a:solidFill>
                <a:latin typeface="Microsoft JhengHei" panose="020B0604030504040204" pitchFamily="34" charset="-120"/>
                <a:ea typeface="Microsoft JhengHei" panose="020B0604030504040204" pitchFamily="34" charset="-120"/>
              </a:rPr>
              <a:t>曾经有</a:t>
            </a:r>
            <a:r>
              <a:rPr lang="en-US" altLang="zh-CN" b="1" dirty="0">
                <a:solidFill>
                  <a:schemeClr val="tx1">
                    <a:lumMod val="50000"/>
                    <a:lumOff val="50000"/>
                  </a:schemeClr>
                </a:solidFill>
                <a:latin typeface="Microsoft JhengHei" panose="020B0604030504040204" pitchFamily="34" charset="-120"/>
                <a:ea typeface="Microsoft JhengHei" panose="020B0604030504040204" pitchFamily="34" charset="-120"/>
              </a:rPr>
              <a:t>1200</a:t>
            </a:r>
            <a:r>
              <a:rPr lang="zh-CN" altLang="en-US" b="1" dirty="0">
                <a:solidFill>
                  <a:schemeClr val="tx1">
                    <a:lumMod val="50000"/>
                    <a:lumOff val="50000"/>
                  </a:schemeClr>
                </a:solidFill>
                <a:latin typeface="Microsoft JhengHei" panose="020B0604030504040204" pitchFamily="34" charset="-120"/>
                <a:ea typeface="Microsoft JhengHei" panose="020B0604030504040204" pitchFamily="34" charset="-120"/>
              </a:rPr>
              <a:t>张病床</a:t>
            </a:r>
            <a:r>
              <a:rPr lang="en-US" altLang="zh-CN" b="1" dirty="0">
                <a:solidFill>
                  <a:schemeClr val="tx1">
                    <a:lumMod val="50000"/>
                    <a:lumOff val="50000"/>
                  </a:schemeClr>
                </a:solidFill>
                <a:latin typeface="Microsoft JhengHei" panose="020B0604030504040204" pitchFamily="34" charset="-120"/>
                <a:ea typeface="Microsoft JhengHei" panose="020B0604030504040204" pitchFamily="34" charset="-120"/>
              </a:rPr>
              <a:t>; </a:t>
            </a:r>
            <a:r>
              <a:rPr lang="zh-CN" altLang="en-US" b="1" dirty="0">
                <a:solidFill>
                  <a:schemeClr val="tx1">
                    <a:lumMod val="50000"/>
                    <a:lumOff val="50000"/>
                  </a:schemeClr>
                </a:solidFill>
                <a:latin typeface="Microsoft JhengHei" panose="020B0604030504040204" pitchFamily="34" charset="-120"/>
                <a:ea typeface="Microsoft JhengHei" panose="020B0604030504040204" pitchFamily="34" charset="-120"/>
              </a:rPr>
              <a:t>今天大多是空床</a:t>
            </a:r>
            <a:endParaRPr lang="en-US" b="1" dirty="0">
              <a:solidFill>
                <a:schemeClr val="tx1">
                  <a:lumMod val="50000"/>
                  <a:lumOff val="50000"/>
                </a:schemeClr>
              </a:solidFill>
              <a:latin typeface="Microsoft JhengHei" panose="020B0604030504040204" pitchFamily="34" charset="-120"/>
              <a:ea typeface="Microsoft JhengHei" panose="020B0604030504040204" pitchFamily="34" charset="-120"/>
            </a:endParaRPr>
          </a:p>
          <a:p>
            <a:r>
              <a:rPr lang="en-US" sz="2400" dirty="0"/>
              <a:t>Current uses include DHS, the Wellness Center, and Navy Medicine Operational Training Center</a:t>
            </a:r>
          </a:p>
          <a:p>
            <a:r>
              <a:rPr lang="zh-CN" altLang="en-US" sz="2400" b="1" dirty="0">
                <a:solidFill>
                  <a:schemeClr val="tx1">
                    <a:lumMod val="50000"/>
                    <a:lumOff val="50000"/>
                  </a:schemeClr>
                </a:solidFill>
              </a:rPr>
              <a:t>目前的用途包括</a:t>
            </a:r>
            <a:r>
              <a:rPr lang="en-US" altLang="zh-CN" sz="2400" b="1" dirty="0">
                <a:solidFill>
                  <a:schemeClr val="tx1">
                    <a:lumMod val="50000"/>
                    <a:lumOff val="50000"/>
                  </a:schemeClr>
                </a:solidFill>
              </a:rPr>
              <a:t>DHS</a:t>
            </a:r>
            <a:r>
              <a:rPr lang="zh-CN" altLang="en-US" sz="2400" b="1" dirty="0">
                <a:solidFill>
                  <a:schemeClr val="tx1">
                    <a:lumMod val="50000"/>
                    <a:lumOff val="50000"/>
                  </a:schemeClr>
                </a:solidFill>
              </a:rPr>
              <a:t>，健康中心和海军医学操作培训中心</a:t>
            </a:r>
            <a:endParaRPr lang="en-US" sz="2400" b="1" dirty="0">
              <a:solidFill>
                <a:schemeClr val="tx1">
                  <a:lumMod val="50000"/>
                  <a:lumOff val="50000"/>
                </a:schemeClr>
              </a:solidFill>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4394" t="16554" r="20000" b="4860"/>
          <a:stretch/>
        </p:blipFill>
        <p:spPr>
          <a:xfrm>
            <a:off x="4476751" y="2090738"/>
            <a:ext cx="4452998" cy="4000500"/>
          </a:xfrm>
          <a:prstGeom prst="rect">
            <a:avLst/>
          </a:prstGeom>
        </p:spPr>
      </p:pic>
    </p:spTree>
    <p:extLst>
      <p:ext uri="{BB962C8B-B14F-4D97-AF65-F5344CB8AC3E}">
        <p14:creationId xmlns:p14="http://schemas.microsoft.com/office/powerpoint/2010/main" val="35569732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33375" y="859323"/>
            <a:ext cx="7886700" cy="1029179"/>
          </a:xfrm>
        </p:spPr>
        <p:txBody>
          <a:bodyPr anchor="t"/>
          <a:lstStyle/>
          <a:p>
            <a:r>
              <a:rPr lang="en-US" dirty="0"/>
              <a:t>Meeting Agenda </a:t>
            </a:r>
            <a:br>
              <a:rPr lang="en-US" dirty="0"/>
            </a:br>
            <a:r>
              <a:rPr lang="zh-CN" altLang="en-US" dirty="0">
                <a:solidFill>
                  <a:schemeClr val="tx1">
                    <a:lumMod val="50000"/>
                    <a:lumOff val="50000"/>
                  </a:schemeClr>
                </a:solidFill>
                <a:latin typeface="Microsoft JhengHei" panose="020B0604030504040204" pitchFamily="34" charset="-120"/>
                <a:ea typeface="Microsoft JhengHei" panose="020B0604030504040204" pitchFamily="34" charset="-120"/>
              </a:rPr>
              <a:t>会议议程</a:t>
            </a:r>
            <a:endParaRPr lang="en-US" dirty="0">
              <a:solidFill>
                <a:schemeClr val="tx1">
                  <a:lumMod val="50000"/>
                  <a:lumOff val="50000"/>
                </a:schemeClr>
              </a:solidFill>
              <a:latin typeface="Microsoft JhengHei" panose="020B0604030504040204" pitchFamily="34" charset="-120"/>
              <a:ea typeface="Microsoft JhengHei" panose="020B0604030504040204" pitchFamily="34" charset="-120"/>
            </a:endParaRPr>
          </a:p>
        </p:txBody>
      </p:sp>
      <p:sp>
        <p:nvSpPr>
          <p:cNvPr id="6" name="Rectangle 5">
            <a:extLst>
              <a:ext uri="{FF2B5EF4-FFF2-40B4-BE49-F238E27FC236}">
                <a16:creationId xmlns:a16="http://schemas.microsoft.com/office/drawing/2014/main" id="{443D0F29-405E-4654-B5EB-F96F0FB18A08}"/>
              </a:ext>
            </a:extLst>
          </p:cNvPr>
          <p:cNvSpPr/>
          <p:nvPr/>
        </p:nvSpPr>
        <p:spPr>
          <a:xfrm>
            <a:off x="333374" y="2414588"/>
            <a:ext cx="8410575" cy="3416320"/>
          </a:xfrm>
          <a:prstGeom prst="rect">
            <a:avLst/>
          </a:prstGeom>
        </p:spPr>
        <p:txBody>
          <a:bodyPr wrap="square">
            <a:spAutoFit/>
          </a:bodyPr>
          <a:lstStyle/>
          <a:p>
            <a:r>
              <a:rPr lang="en-US" sz="2400" b="1" dirty="0"/>
              <a:t>General Hospital Feasibility Study Overview, including West Campus</a:t>
            </a:r>
          </a:p>
          <a:p>
            <a:r>
              <a:rPr lang="zh-CN" altLang="en-US" sz="2400" b="1" dirty="0">
                <a:solidFill>
                  <a:schemeClr val="tx1">
                    <a:lumMod val="50000"/>
                    <a:lumOff val="50000"/>
                  </a:schemeClr>
                </a:solidFill>
                <a:latin typeface="Microsoft JhengHei" panose="020B0604030504040204" pitchFamily="34" charset="-120"/>
                <a:ea typeface="Microsoft JhengHei" panose="020B0604030504040204" pitchFamily="34" charset="-120"/>
              </a:rPr>
              <a:t>综合医院可行性研究概述，包括園区</a:t>
            </a:r>
          </a:p>
          <a:p>
            <a:pPr marL="914400" lvl="1" indent="-457200">
              <a:buFont typeface="Arial" panose="020B0604020202020204" pitchFamily="34" charset="0"/>
              <a:buChar char="•"/>
            </a:pPr>
            <a:endParaRPr lang="en-US" sz="2400" dirty="0"/>
          </a:p>
          <a:p>
            <a:r>
              <a:rPr lang="en-US" sz="2400" b="1" dirty="0"/>
              <a:t>Open House – Visit Stations</a:t>
            </a:r>
          </a:p>
          <a:p>
            <a:r>
              <a:rPr lang="zh-CN" altLang="en-US" sz="2400" b="1" dirty="0">
                <a:solidFill>
                  <a:schemeClr val="tx1">
                    <a:lumMod val="50000"/>
                    <a:lumOff val="50000"/>
                  </a:schemeClr>
                </a:solidFill>
              </a:rPr>
              <a:t>开放日 </a:t>
            </a:r>
            <a:r>
              <a:rPr lang="en-US" altLang="zh-CN" sz="2400" b="1" dirty="0">
                <a:solidFill>
                  <a:schemeClr val="tx1">
                    <a:lumMod val="50000"/>
                    <a:lumOff val="50000"/>
                  </a:schemeClr>
                </a:solidFill>
              </a:rPr>
              <a:t>– </a:t>
            </a:r>
            <a:r>
              <a:rPr lang="zh-CN" altLang="en-US" sz="2400" b="1" dirty="0">
                <a:solidFill>
                  <a:schemeClr val="tx1">
                    <a:lumMod val="50000"/>
                    <a:lumOff val="50000"/>
                  </a:schemeClr>
                </a:solidFill>
              </a:rPr>
              <a:t>実地現场访问</a:t>
            </a:r>
            <a:endParaRPr lang="en-US" altLang="zh-CN" sz="2400" b="1" dirty="0">
              <a:solidFill>
                <a:schemeClr val="tx1">
                  <a:lumMod val="50000"/>
                  <a:lumOff val="50000"/>
                </a:schemeClr>
              </a:solidFill>
            </a:endParaRPr>
          </a:p>
          <a:p>
            <a:endParaRPr lang="en-US" sz="2400" dirty="0"/>
          </a:p>
          <a:p>
            <a:r>
              <a:rPr lang="en-US" sz="2400" b="1" dirty="0"/>
              <a:t>Q+A and Wrap-Up</a:t>
            </a:r>
          </a:p>
          <a:p>
            <a:r>
              <a:rPr lang="zh-TW" altLang="en-US" sz="2400" b="1" dirty="0">
                <a:solidFill>
                  <a:schemeClr val="tx1">
                    <a:lumMod val="50000"/>
                    <a:lumOff val="50000"/>
                  </a:schemeClr>
                </a:solidFill>
                <a:latin typeface="Microsoft JhengHei" panose="020B0604030504040204" pitchFamily="34" charset="-120"/>
                <a:ea typeface="Microsoft JhengHei" panose="020B0604030504040204" pitchFamily="34" charset="-120"/>
              </a:rPr>
              <a:t>提問問題和总结</a:t>
            </a:r>
            <a:endParaRPr lang="en-US" sz="2400" b="1" dirty="0">
              <a:solidFill>
                <a:schemeClr val="tx1">
                  <a:lumMod val="50000"/>
                  <a:lumOff val="50000"/>
                </a:schemeClr>
              </a:solidFill>
              <a:latin typeface="Microsoft JhengHei" panose="020B0604030504040204" pitchFamily="34" charset="-120"/>
              <a:ea typeface="Microsoft JhengHei" panose="020B0604030504040204" pitchFamily="34" charset="-120"/>
            </a:endParaRPr>
          </a:p>
        </p:txBody>
      </p:sp>
      <p:sp>
        <p:nvSpPr>
          <p:cNvPr id="2" name="Rectangle 1">
            <a:extLst>
              <a:ext uri="{FF2B5EF4-FFF2-40B4-BE49-F238E27FC236}">
                <a16:creationId xmlns:a16="http://schemas.microsoft.com/office/drawing/2014/main" id="{B237FEF6-453A-4CE1-8B9A-42C1496A11D5}"/>
              </a:ext>
            </a:extLst>
          </p:cNvPr>
          <p:cNvSpPr/>
          <p:nvPr/>
        </p:nvSpPr>
        <p:spPr>
          <a:xfrm>
            <a:off x="6056033" y="0"/>
            <a:ext cx="1890261" cy="369332"/>
          </a:xfrm>
          <a:prstGeom prst="rect">
            <a:avLst/>
          </a:prstGeom>
        </p:spPr>
        <p:txBody>
          <a:bodyPr wrap="none">
            <a:spAutoFit/>
          </a:bodyPr>
          <a:lstStyle/>
          <a:p>
            <a:r>
              <a:rPr lang="zh-CN" altLang="en-US" b="1" spc="100" dirty="0">
                <a:solidFill>
                  <a:schemeClr val="bg1"/>
                </a:solidFill>
                <a:latin typeface="Microsoft JhengHei" panose="020B0604030504040204" pitchFamily="34" charset="-120"/>
                <a:ea typeface="Microsoft JhengHei" panose="020B0604030504040204" pitchFamily="34" charset="-120"/>
              </a:rPr>
              <a:t>医院可行性研究</a:t>
            </a:r>
            <a:endParaRPr lang="en-US" dirty="0"/>
          </a:p>
        </p:txBody>
      </p:sp>
    </p:spTree>
    <p:extLst>
      <p:ext uri="{BB962C8B-B14F-4D97-AF65-F5344CB8AC3E}">
        <p14:creationId xmlns:p14="http://schemas.microsoft.com/office/powerpoint/2010/main" val="21746884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342900" y="835025"/>
            <a:ext cx="8417052" cy="1029179"/>
          </a:xfrm>
        </p:spPr>
        <p:txBody>
          <a:bodyPr anchor="t"/>
          <a:lstStyle/>
          <a:p>
            <a:r>
              <a:rPr lang="en-US" dirty="0"/>
              <a:t>Historic Preservation and Architecture </a:t>
            </a:r>
            <a:br>
              <a:rPr lang="en-US" dirty="0"/>
            </a:br>
            <a:r>
              <a:rPr lang="zh-CN" altLang="en-US" dirty="0">
                <a:solidFill>
                  <a:schemeClr val="tx1">
                    <a:lumMod val="50000"/>
                    <a:lumOff val="50000"/>
                  </a:schemeClr>
                </a:solidFill>
                <a:latin typeface="Microsoft JhengHei" panose="020B0604030504040204" pitchFamily="34" charset="-120"/>
                <a:ea typeface="Microsoft JhengHei" panose="020B0604030504040204" pitchFamily="34" charset="-120"/>
              </a:rPr>
              <a:t>历史保护与建筑設計</a:t>
            </a:r>
            <a:endParaRPr lang="x-none" dirty="0"/>
          </a:p>
        </p:txBody>
      </p:sp>
      <p:pic>
        <p:nvPicPr>
          <p:cNvPr id="3" name="Picture 2">
            <a:extLst>
              <a:ext uri="{FF2B5EF4-FFF2-40B4-BE49-F238E27FC236}">
                <a16:creationId xmlns:a16="http://schemas.microsoft.com/office/drawing/2014/main" id="{87B01AD7-8D64-4752-BE3B-E600C3A9C2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042" t="52639" r="3646" b="26430"/>
          <a:stretch/>
        </p:blipFill>
        <p:spPr>
          <a:xfrm>
            <a:off x="333375" y="2286872"/>
            <a:ext cx="8477251" cy="2936968"/>
          </a:xfrm>
          <a:prstGeom prst="rect">
            <a:avLst/>
          </a:prstGeom>
        </p:spPr>
      </p:pic>
    </p:spTree>
    <p:extLst>
      <p:ext uri="{BB962C8B-B14F-4D97-AF65-F5344CB8AC3E}">
        <p14:creationId xmlns:p14="http://schemas.microsoft.com/office/powerpoint/2010/main" val="25813821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37BDA754-E134-4027-B81C-721FF681B9BB}"/>
              </a:ext>
            </a:extLst>
          </p:cNvPr>
          <p:cNvSpPr>
            <a:spLocks noGrp="1"/>
          </p:cNvSpPr>
          <p:nvPr>
            <p:ph type="title"/>
          </p:nvPr>
        </p:nvSpPr>
        <p:spPr>
          <a:xfrm>
            <a:off x="342900" y="835025"/>
            <a:ext cx="8417052" cy="1029179"/>
          </a:xfrm>
        </p:spPr>
        <p:txBody>
          <a:bodyPr anchor="t"/>
          <a:lstStyle/>
          <a:p>
            <a:r>
              <a:rPr lang="en-US" dirty="0"/>
              <a:t>Historic Preservation and Architecture </a:t>
            </a:r>
            <a:br>
              <a:rPr lang="en-US" dirty="0"/>
            </a:br>
            <a:r>
              <a:rPr lang="zh-CN" altLang="en-US" dirty="0">
                <a:solidFill>
                  <a:schemeClr val="tx1">
                    <a:lumMod val="50000"/>
                    <a:lumOff val="50000"/>
                  </a:schemeClr>
                </a:solidFill>
                <a:latin typeface="Microsoft JhengHei" panose="020B0604030504040204" pitchFamily="34" charset="-120"/>
                <a:ea typeface="Microsoft JhengHei" panose="020B0604030504040204" pitchFamily="34" charset="-120"/>
              </a:rPr>
              <a:t>历史保护与建筑設計</a:t>
            </a:r>
            <a:endParaRPr lang="x-none" dirty="0"/>
          </a:p>
        </p:txBody>
      </p:sp>
      <p:grpSp>
        <p:nvGrpSpPr>
          <p:cNvPr id="5" name="Group 4">
            <a:extLst>
              <a:ext uri="{FF2B5EF4-FFF2-40B4-BE49-F238E27FC236}">
                <a16:creationId xmlns:a16="http://schemas.microsoft.com/office/drawing/2014/main" id="{3A81D758-39B4-44BF-A40E-8B52CA584E77}"/>
              </a:ext>
            </a:extLst>
          </p:cNvPr>
          <p:cNvGrpSpPr/>
          <p:nvPr/>
        </p:nvGrpSpPr>
        <p:grpSpPr>
          <a:xfrm>
            <a:off x="333375" y="2286872"/>
            <a:ext cx="8477251" cy="2936968"/>
            <a:chOff x="333375" y="2286872"/>
            <a:chExt cx="8477251" cy="2936968"/>
          </a:xfrm>
        </p:grpSpPr>
        <p:pic>
          <p:nvPicPr>
            <p:cNvPr id="15" name="Picture 14">
              <a:extLst>
                <a:ext uri="{FF2B5EF4-FFF2-40B4-BE49-F238E27FC236}">
                  <a16:creationId xmlns:a16="http://schemas.microsoft.com/office/drawing/2014/main" id="{44FC69A7-82F0-4ED5-9319-B71963DA8E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042" t="73570" r="3646" b="6945"/>
            <a:stretch/>
          </p:blipFill>
          <p:spPr>
            <a:xfrm>
              <a:off x="333375" y="2489818"/>
              <a:ext cx="8477251" cy="2734022"/>
            </a:xfrm>
            <a:prstGeom prst="rect">
              <a:avLst/>
            </a:prstGeom>
          </p:spPr>
        </p:pic>
        <p:pic>
          <p:nvPicPr>
            <p:cNvPr id="16" name="Picture 15">
              <a:extLst>
                <a:ext uri="{FF2B5EF4-FFF2-40B4-BE49-F238E27FC236}">
                  <a16:creationId xmlns:a16="http://schemas.microsoft.com/office/drawing/2014/main" id="{F002CA4F-64C5-43D7-AB37-4031F4E47F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042" t="53040" r="37044" b="43973"/>
            <a:stretch/>
          </p:blipFill>
          <p:spPr>
            <a:xfrm>
              <a:off x="333376" y="2343150"/>
              <a:ext cx="2228850" cy="419100"/>
            </a:xfrm>
            <a:prstGeom prst="rect">
              <a:avLst/>
            </a:prstGeom>
          </p:spPr>
        </p:pic>
        <p:pic>
          <p:nvPicPr>
            <p:cNvPr id="17" name="Picture 16">
              <a:extLst>
                <a:ext uri="{FF2B5EF4-FFF2-40B4-BE49-F238E27FC236}">
                  <a16:creationId xmlns:a16="http://schemas.microsoft.com/office/drawing/2014/main" id="{522ECC63-7FE7-4B38-8170-A2F77182AE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524" t="52639" r="3646" b="43973"/>
            <a:stretch/>
          </p:blipFill>
          <p:spPr>
            <a:xfrm>
              <a:off x="6410325" y="2286872"/>
              <a:ext cx="2400301" cy="475378"/>
            </a:xfrm>
            <a:prstGeom prst="rect">
              <a:avLst/>
            </a:prstGeom>
          </p:spPr>
        </p:pic>
      </p:grpSp>
    </p:spTree>
    <p:extLst>
      <p:ext uri="{BB962C8B-B14F-4D97-AF65-F5344CB8AC3E}">
        <p14:creationId xmlns:p14="http://schemas.microsoft.com/office/powerpoint/2010/main" val="18769668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381000" y="851366"/>
            <a:ext cx="8515350" cy="1029179"/>
          </a:xfrm>
        </p:spPr>
        <p:txBody>
          <a:bodyPr anchor="t"/>
          <a:lstStyle/>
          <a:p>
            <a:r>
              <a:rPr lang="en-US" dirty="0"/>
              <a:t>What Improvements Are Needed? </a:t>
            </a:r>
            <a:br>
              <a:rPr lang="en-US" dirty="0"/>
            </a:br>
            <a:r>
              <a:rPr lang="zh-CN" altLang="en-US" dirty="0">
                <a:solidFill>
                  <a:schemeClr val="tx1">
                    <a:lumMod val="50000"/>
                    <a:lumOff val="50000"/>
                  </a:schemeClr>
                </a:solidFill>
                <a:latin typeface="Microsoft JhengHei" panose="020B0604030504040204" pitchFamily="34" charset="-120"/>
                <a:ea typeface="Microsoft JhengHei" panose="020B0604030504040204" pitchFamily="34" charset="-120"/>
              </a:rPr>
              <a:t>需要什么改进？</a:t>
            </a:r>
            <a:endParaRPr lang="x-none" dirty="0"/>
          </a:p>
        </p:txBody>
      </p:sp>
      <p:sp>
        <p:nvSpPr>
          <p:cNvPr id="7" name="Content Placeholder 2"/>
          <p:cNvSpPr>
            <a:spLocks noGrp="1"/>
          </p:cNvSpPr>
          <p:nvPr>
            <p:ph idx="1"/>
          </p:nvPr>
        </p:nvSpPr>
        <p:spPr>
          <a:xfrm>
            <a:off x="314324" y="1821776"/>
            <a:ext cx="4243429" cy="2074816"/>
          </a:xfrm>
        </p:spPr>
        <p:txBody>
          <a:bodyPr>
            <a:noAutofit/>
          </a:bodyPr>
          <a:lstStyle/>
          <a:p>
            <a:pPr>
              <a:lnSpc>
                <a:spcPct val="80000"/>
              </a:lnSpc>
            </a:pPr>
            <a:r>
              <a:rPr lang="en-US" sz="1600" dirty="0"/>
              <a:t>Structural Wall/ Foundation Strengthening</a:t>
            </a:r>
          </a:p>
          <a:p>
            <a:pPr>
              <a:lnSpc>
                <a:spcPct val="80000"/>
              </a:lnSpc>
            </a:pPr>
            <a:r>
              <a:rPr lang="en-US" sz="1600" dirty="0"/>
              <a:t>Hazardous Material and Lead Abatement</a:t>
            </a:r>
          </a:p>
          <a:p>
            <a:pPr>
              <a:lnSpc>
                <a:spcPct val="80000"/>
              </a:lnSpc>
            </a:pPr>
            <a:r>
              <a:rPr lang="en-US" sz="1600" dirty="0"/>
              <a:t>New Fire Protection, AC, Heating, Plumbing and Electrical</a:t>
            </a:r>
          </a:p>
          <a:p>
            <a:pPr marL="228599" lvl="1">
              <a:lnSpc>
                <a:spcPct val="80000"/>
              </a:lnSpc>
              <a:spcBef>
                <a:spcPts val="1000"/>
              </a:spcBef>
            </a:pPr>
            <a:r>
              <a:rPr lang="en-US" sz="1600" dirty="0"/>
              <a:t>Maintain Historic Spaces</a:t>
            </a:r>
          </a:p>
          <a:p>
            <a:pPr>
              <a:lnSpc>
                <a:spcPct val="80000"/>
              </a:lnSpc>
            </a:pPr>
            <a:r>
              <a:rPr lang="en-US" sz="1600" dirty="0"/>
              <a:t>Develop Parking Solutions </a:t>
            </a:r>
          </a:p>
          <a:p>
            <a:pPr>
              <a:lnSpc>
                <a:spcPct val="80000"/>
              </a:lnSpc>
            </a:pPr>
            <a:r>
              <a:rPr lang="en-US" sz="1600" dirty="0"/>
              <a:t>Improve Public Transit &amp; Pedestrian Access</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1042" t="15556" r="7917" b="8750"/>
          <a:stretch/>
        </p:blipFill>
        <p:spPr>
          <a:xfrm>
            <a:off x="4557753" y="1844674"/>
            <a:ext cx="4319547" cy="3025905"/>
          </a:xfrm>
          <a:prstGeom prst="rect">
            <a:avLst/>
          </a:prstGeom>
        </p:spPr>
      </p:pic>
      <p:sp>
        <p:nvSpPr>
          <p:cNvPr id="6" name="Content Placeholder 2"/>
          <p:cNvSpPr txBox="1">
            <a:spLocks/>
          </p:cNvSpPr>
          <p:nvPr/>
        </p:nvSpPr>
        <p:spPr>
          <a:xfrm>
            <a:off x="314324" y="4031673"/>
            <a:ext cx="4619626" cy="2634303"/>
          </a:xfrm>
          <a:prstGeom prst="rect">
            <a:avLst/>
          </a:prstGeom>
        </p:spPr>
        <p:txBody>
          <a:bodyPr vert="horz" lIns="91440" tIns="45720" rIns="91440" bIns="45720" rtlCol="0">
            <a:noAutofit/>
          </a:bodyPr>
          <a:lstStyle>
            <a:lvl1pPr marL="228599" indent="-228599" algn="l" defTabSz="91439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97" indent="-228599" algn="l" defTabSz="91439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5" indent="-228599" algn="l" defTabSz="91439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93"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92"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zh-CN" altLang="en-US" sz="1800" b="1" dirty="0">
                <a:solidFill>
                  <a:schemeClr val="bg1">
                    <a:lumMod val="50000"/>
                  </a:schemeClr>
                </a:solidFill>
              </a:rPr>
              <a:t>结构墙</a:t>
            </a:r>
            <a:r>
              <a:rPr lang="en-US" altLang="zh-CN" sz="1800" b="1" dirty="0">
                <a:solidFill>
                  <a:schemeClr val="bg1">
                    <a:lumMod val="50000"/>
                  </a:schemeClr>
                </a:solidFill>
              </a:rPr>
              <a:t>/</a:t>
            </a:r>
            <a:r>
              <a:rPr lang="zh-CN" altLang="en-US" sz="1800" b="1" dirty="0">
                <a:solidFill>
                  <a:schemeClr val="bg1">
                    <a:lumMod val="50000"/>
                  </a:schemeClr>
                </a:solidFill>
              </a:rPr>
              <a:t>地基加固</a:t>
            </a:r>
            <a:endParaRPr lang="en-US" altLang="zh-CN" sz="1800" b="1" dirty="0">
              <a:solidFill>
                <a:schemeClr val="bg1">
                  <a:lumMod val="50000"/>
                </a:schemeClr>
              </a:solidFill>
            </a:endParaRPr>
          </a:p>
          <a:p>
            <a:pPr>
              <a:lnSpc>
                <a:spcPct val="80000"/>
              </a:lnSpc>
            </a:pPr>
            <a:r>
              <a:rPr lang="zh-CN" altLang="en-US" sz="1800" b="1" dirty="0">
                <a:solidFill>
                  <a:schemeClr val="bg1">
                    <a:lumMod val="50000"/>
                  </a:schemeClr>
                </a:solidFill>
              </a:rPr>
              <a:t>有害物质和铅物质消除</a:t>
            </a:r>
            <a:endParaRPr lang="en-US" altLang="zh-CN" sz="1800" b="1" dirty="0">
              <a:solidFill>
                <a:schemeClr val="bg1">
                  <a:lumMod val="50000"/>
                </a:schemeClr>
              </a:solidFill>
            </a:endParaRPr>
          </a:p>
          <a:p>
            <a:pPr>
              <a:lnSpc>
                <a:spcPct val="80000"/>
              </a:lnSpc>
            </a:pPr>
            <a:r>
              <a:rPr lang="zh-CN" altLang="en-US" sz="1800" b="1" dirty="0">
                <a:solidFill>
                  <a:schemeClr val="bg1">
                    <a:lumMod val="50000"/>
                  </a:schemeClr>
                </a:solidFill>
              </a:rPr>
              <a:t>新的防火，交流，供暖，管道和电气</a:t>
            </a:r>
            <a:endParaRPr lang="en-US" altLang="zh-CN" sz="1800" b="1" dirty="0">
              <a:solidFill>
                <a:schemeClr val="bg1">
                  <a:lumMod val="50000"/>
                </a:schemeClr>
              </a:solidFill>
            </a:endParaRPr>
          </a:p>
          <a:p>
            <a:pPr>
              <a:lnSpc>
                <a:spcPct val="80000"/>
              </a:lnSpc>
            </a:pPr>
            <a:r>
              <a:rPr lang="zh-CN" altLang="en-US" sz="1800" b="1" dirty="0">
                <a:solidFill>
                  <a:schemeClr val="bg1">
                    <a:lumMod val="50000"/>
                  </a:schemeClr>
                </a:solidFill>
              </a:rPr>
              <a:t>保持历史空间</a:t>
            </a:r>
            <a:endParaRPr lang="en-US" altLang="zh-CN" sz="1800" b="1" dirty="0">
              <a:solidFill>
                <a:schemeClr val="bg1">
                  <a:lumMod val="50000"/>
                </a:schemeClr>
              </a:solidFill>
            </a:endParaRPr>
          </a:p>
          <a:p>
            <a:pPr>
              <a:lnSpc>
                <a:spcPct val="80000"/>
              </a:lnSpc>
            </a:pPr>
            <a:r>
              <a:rPr lang="zh-CN" altLang="en-US" sz="1800" b="1" dirty="0">
                <a:solidFill>
                  <a:schemeClr val="bg1">
                    <a:lumMod val="50000"/>
                  </a:schemeClr>
                </a:solidFill>
              </a:rPr>
              <a:t>开发停车解决方案</a:t>
            </a:r>
            <a:endParaRPr lang="en-US" altLang="zh-CN" sz="1800" b="1" dirty="0">
              <a:solidFill>
                <a:schemeClr val="bg1">
                  <a:lumMod val="50000"/>
                </a:schemeClr>
              </a:solidFill>
            </a:endParaRPr>
          </a:p>
          <a:p>
            <a:pPr>
              <a:lnSpc>
                <a:spcPct val="80000"/>
              </a:lnSpc>
            </a:pPr>
            <a:r>
              <a:rPr lang="ja-JP" altLang="en-US" sz="1800" b="1" dirty="0">
                <a:solidFill>
                  <a:schemeClr val="bg1">
                    <a:lumMod val="50000"/>
                  </a:schemeClr>
                </a:solidFill>
              </a:rPr>
              <a:t>改善公共交通和行人通道</a:t>
            </a:r>
            <a:endParaRPr lang="en-US" altLang="zh-CN" sz="1800" b="1" dirty="0">
              <a:solidFill>
                <a:schemeClr val="bg1">
                  <a:lumMod val="50000"/>
                </a:schemeClr>
              </a:solidFill>
            </a:endParaRPr>
          </a:p>
          <a:p>
            <a:pPr marL="228599" lvl="1">
              <a:lnSpc>
                <a:spcPct val="80000"/>
              </a:lnSpc>
              <a:spcBef>
                <a:spcPts val="1000"/>
              </a:spcBef>
            </a:pPr>
            <a:endParaRPr lang="en-US" sz="1500" i="1" dirty="0">
              <a:solidFill>
                <a:schemeClr val="tx1">
                  <a:lumMod val="50000"/>
                  <a:lumOff val="50000"/>
                </a:schemeClr>
              </a:solidFill>
            </a:endParaRPr>
          </a:p>
          <a:p>
            <a:pPr marL="228599" lvl="1">
              <a:lnSpc>
                <a:spcPct val="80000"/>
              </a:lnSpc>
              <a:spcBef>
                <a:spcPts val="1000"/>
              </a:spcBef>
            </a:pPr>
            <a:endParaRPr lang="en-US" sz="1500" i="1" dirty="0">
              <a:solidFill>
                <a:schemeClr val="tx1">
                  <a:lumMod val="50000"/>
                  <a:lumOff val="50000"/>
                </a:schemeClr>
              </a:solidFill>
            </a:endParaRPr>
          </a:p>
          <a:p>
            <a:pPr marL="228599" lvl="1">
              <a:lnSpc>
                <a:spcPct val="80000"/>
              </a:lnSpc>
              <a:spcBef>
                <a:spcPts val="1000"/>
              </a:spcBef>
            </a:pPr>
            <a:endParaRPr lang="en-US" sz="1500" i="1" dirty="0">
              <a:solidFill>
                <a:schemeClr val="tx1">
                  <a:lumMod val="50000"/>
                  <a:lumOff val="50000"/>
                </a:schemeClr>
              </a:solidFill>
            </a:endParaRPr>
          </a:p>
          <a:p>
            <a:pPr marL="228599" lvl="1">
              <a:lnSpc>
                <a:spcPct val="80000"/>
              </a:lnSpc>
              <a:spcBef>
                <a:spcPts val="1000"/>
              </a:spcBef>
            </a:pPr>
            <a:endParaRPr lang="en-US" sz="1500" i="1" dirty="0">
              <a:solidFill>
                <a:schemeClr val="tx1">
                  <a:lumMod val="50000"/>
                  <a:lumOff val="50000"/>
                </a:schemeClr>
              </a:solidFill>
            </a:endParaRPr>
          </a:p>
          <a:p>
            <a:pPr>
              <a:lnSpc>
                <a:spcPct val="80000"/>
              </a:lnSpc>
            </a:pPr>
            <a:endParaRPr lang="en-US" sz="1500" dirty="0"/>
          </a:p>
        </p:txBody>
      </p:sp>
    </p:spTree>
    <p:extLst>
      <p:ext uri="{BB962C8B-B14F-4D97-AF65-F5344CB8AC3E}">
        <p14:creationId xmlns:p14="http://schemas.microsoft.com/office/powerpoint/2010/main" val="40835058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CB24BBD-23E9-467F-8742-BE8BDF2FF587}"/>
              </a:ext>
            </a:extLst>
          </p:cNvPr>
          <p:cNvSpPr txBox="1">
            <a:spLocks/>
          </p:cNvSpPr>
          <p:nvPr/>
        </p:nvSpPr>
        <p:spPr>
          <a:xfrm>
            <a:off x="354331" y="943408"/>
            <a:ext cx="8532494" cy="1029179"/>
          </a:xfrm>
          <a:prstGeom prst="rect">
            <a:avLst/>
          </a:prstGeom>
        </p:spPr>
        <p:txBody>
          <a:bodyPr vert="horz" lIns="91440" tIns="45720" rIns="91440" bIns="45720" rtlCol="0" anchor="t">
            <a:normAutofit/>
          </a:bodyPr>
          <a:lstStyle>
            <a:lvl1pPr algn="l" defTabSz="914396" rtl="0" eaLnBrk="1" latinLnBrk="0" hangingPunct="1">
              <a:lnSpc>
                <a:spcPct val="90000"/>
              </a:lnSpc>
              <a:spcBef>
                <a:spcPct val="0"/>
              </a:spcBef>
              <a:buNone/>
              <a:defRPr sz="2800" b="1" kern="1200">
                <a:solidFill>
                  <a:schemeClr val="tx1"/>
                </a:solidFill>
                <a:latin typeface="+mn-lt"/>
                <a:ea typeface="+mj-ea"/>
                <a:cs typeface="+mj-cs"/>
              </a:defRPr>
            </a:lvl1pPr>
          </a:lstStyle>
          <a:p>
            <a:r>
              <a:rPr lang="en-US" dirty="0"/>
              <a:t>What Do We Know About West Campus? </a:t>
            </a:r>
            <a:br>
              <a:rPr lang="en-US" dirty="0"/>
            </a:br>
            <a:r>
              <a:rPr lang="zh-CN" altLang="en-US" dirty="0">
                <a:solidFill>
                  <a:schemeClr val="tx1">
                    <a:lumMod val="50000"/>
                    <a:lumOff val="50000"/>
                  </a:schemeClr>
                </a:solidFill>
                <a:latin typeface="Microsoft JhengHei" panose="020B0604030504040204" pitchFamily="34" charset="-120"/>
                <a:ea typeface="Microsoft JhengHei" panose="020B0604030504040204" pitchFamily="34" charset="-120"/>
              </a:rPr>
              <a:t>我们对園区有什么了解？</a:t>
            </a:r>
            <a:endParaRPr lang="x-none" dirty="0"/>
          </a:p>
        </p:txBody>
      </p:sp>
      <p:pic>
        <p:nvPicPr>
          <p:cNvPr id="9" name="Picture 8">
            <a:extLst>
              <a:ext uri="{FF2B5EF4-FFF2-40B4-BE49-F238E27FC236}">
                <a16:creationId xmlns:a16="http://schemas.microsoft.com/office/drawing/2014/main" id="{3EB073F7-DF58-46D4-B328-0C4C8D50B9E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8420" y="1883376"/>
            <a:ext cx="8736894" cy="4274225"/>
          </a:xfrm>
          <a:prstGeom prst="rect">
            <a:avLst/>
          </a:prstGeom>
        </p:spPr>
      </p:pic>
      <p:sp>
        <p:nvSpPr>
          <p:cNvPr id="2" name="TextBox 1"/>
          <p:cNvSpPr txBox="1"/>
          <p:nvPr/>
        </p:nvSpPr>
        <p:spPr>
          <a:xfrm>
            <a:off x="390833" y="2192551"/>
            <a:ext cx="766915" cy="369332"/>
          </a:xfrm>
          <a:prstGeom prst="rect">
            <a:avLst/>
          </a:prstGeom>
          <a:noFill/>
        </p:spPr>
        <p:txBody>
          <a:bodyPr wrap="square" rtlCol="0">
            <a:spAutoFit/>
          </a:bodyPr>
          <a:lstStyle/>
          <a:p>
            <a:r>
              <a:rPr lang="zh-CN" altLang="en-US" sz="900" b="1" dirty="0">
                <a:latin typeface="Microsoft JhengHei" panose="020B0604030504040204" pitchFamily="34" charset="-120"/>
                <a:ea typeface="Microsoft JhengHei" panose="020B0604030504040204" pitchFamily="34" charset="-120"/>
              </a:rPr>
              <a:t>医学检查员 </a:t>
            </a:r>
            <a:r>
              <a:rPr lang="en-US" altLang="zh-CN" sz="900" b="1" dirty="0">
                <a:latin typeface="Microsoft JhengHei" panose="020B0604030504040204" pitchFamily="34" charset="-120"/>
                <a:ea typeface="Microsoft JhengHei" panose="020B0604030504040204" pitchFamily="34" charset="-120"/>
              </a:rPr>
              <a:t>- </a:t>
            </a:r>
            <a:r>
              <a:rPr lang="zh-CN" altLang="en-US" sz="900" b="1" dirty="0">
                <a:latin typeface="Microsoft JhengHei" panose="020B0604030504040204" pitchFamily="34" charset="-120"/>
                <a:ea typeface="Microsoft JhengHei" panose="020B0604030504040204" pitchFamily="34" charset="-120"/>
              </a:rPr>
              <a:t>验尸官</a:t>
            </a:r>
            <a:endParaRPr lang="es-419" sz="900" b="1" dirty="0">
              <a:latin typeface="Microsoft JhengHei" panose="020B0604030504040204" pitchFamily="34" charset="-120"/>
              <a:ea typeface="Microsoft JhengHei" panose="020B0604030504040204" pitchFamily="34" charset="-120"/>
            </a:endParaRPr>
          </a:p>
        </p:txBody>
      </p:sp>
      <p:sp>
        <p:nvSpPr>
          <p:cNvPr id="16" name="TextBox 15">
            <a:extLst>
              <a:ext uri="{FF2B5EF4-FFF2-40B4-BE49-F238E27FC236}">
                <a16:creationId xmlns:a16="http://schemas.microsoft.com/office/drawing/2014/main" id="{A5060DEB-E480-42D1-B1BC-3A6E7CDA94A0}"/>
              </a:ext>
            </a:extLst>
          </p:cNvPr>
          <p:cNvSpPr txBox="1"/>
          <p:nvPr/>
        </p:nvSpPr>
        <p:spPr>
          <a:xfrm>
            <a:off x="1229033" y="2192551"/>
            <a:ext cx="766915" cy="369332"/>
          </a:xfrm>
          <a:prstGeom prst="rect">
            <a:avLst/>
          </a:prstGeom>
          <a:noFill/>
        </p:spPr>
        <p:txBody>
          <a:bodyPr wrap="square" rtlCol="0">
            <a:spAutoFit/>
          </a:bodyPr>
          <a:lstStyle/>
          <a:p>
            <a:r>
              <a:rPr lang="zh-CN" altLang="en-US" sz="900" b="1" dirty="0">
                <a:latin typeface="Microsoft JhengHei" panose="020B0604030504040204" pitchFamily="34" charset="-120"/>
                <a:ea typeface="Microsoft JhengHei" panose="020B0604030504040204" pitchFamily="34" charset="-120"/>
              </a:rPr>
              <a:t>停车结构</a:t>
            </a:r>
            <a:r>
              <a:rPr lang="en-US" altLang="zh-CN" sz="900" b="1" dirty="0">
                <a:latin typeface="Microsoft JhengHei" panose="020B0604030504040204" pitchFamily="34" charset="-120"/>
                <a:ea typeface="Microsoft JhengHei" panose="020B0604030504040204" pitchFamily="34" charset="-120"/>
              </a:rPr>
              <a:t>10</a:t>
            </a:r>
            <a:endParaRPr lang="es-419" sz="900" b="1" dirty="0">
              <a:latin typeface="Microsoft JhengHei" panose="020B0604030504040204" pitchFamily="34" charset="-120"/>
              <a:ea typeface="Microsoft JhengHei" panose="020B0604030504040204" pitchFamily="34" charset="-120"/>
            </a:endParaRPr>
          </a:p>
        </p:txBody>
      </p:sp>
      <p:sp>
        <p:nvSpPr>
          <p:cNvPr id="17" name="TextBox 16">
            <a:extLst>
              <a:ext uri="{FF2B5EF4-FFF2-40B4-BE49-F238E27FC236}">
                <a16:creationId xmlns:a16="http://schemas.microsoft.com/office/drawing/2014/main" id="{C28E2A56-6E3D-4AD1-B374-29BB6084567F}"/>
              </a:ext>
            </a:extLst>
          </p:cNvPr>
          <p:cNvSpPr txBox="1"/>
          <p:nvPr/>
        </p:nvSpPr>
        <p:spPr>
          <a:xfrm>
            <a:off x="2364502" y="2192551"/>
            <a:ext cx="766915" cy="230832"/>
          </a:xfrm>
          <a:prstGeom prst="rect">
            <a:avLst/>
          </a:prstGeom>
          <a:noFill/>
        </p:spPr>
        <p:txBody>
          <a:bodyPr wrap="square" rtlCol="0">
            <a:spAutoFit/>
          </a:bodyPr>
          <a:lstStyle/>
          <a:p>
            <a:r>
              <a:rPr lang="ja-JP" altLang="en-US" sz="900" b="1" dirty="0">
                <a:latin typeface="Microsoft JhengHei" panose="020B0604030504040204" pitchFamily="34" charset="-120"/>
                <a:ea typeface="Microsoft JhengHei" panose="020B0604030504040204" pitchFamily="34" charset="-120"/>
              </a:rPr>
              <a:t>历史性药店</a:t>
            </a:r>
            <a:endParaRPr lang="es-419" sz="900" b="1" dirty="0">
              <a:latin typeface="Microsoft JhengHei" panose="020B0604030504040204" pitchFamily="34" charset="-120"/>
              <a:ea typeface="Microsoft JhengHei" panose="020B0604030504040204" pitchFamily="34" charset="-120"/>
            </a:endParaRPr>
          </a:p>
        </p:txBody>
      </p:sp>
      <p:sp>
        <p:nvSpPr>
          <p:cNvPr id="18" name="TextBox 17">
            <a:extLst>
              <a:ext uri="{FF2B5EF4-FFF2-40B4-BE49-F238E27FC236}">
                <a16:creationId xmlns:a16="http://schemas.microsoft.com/office/drawing/2014/main" id="{12079450-EB4B-4C97-8E11-5E24634D6379}"/>
              </a:ext>
            </a:extLst>
          </p:cNvPr>
          <p:cNvSpPr txBox="1"/>
          <p:nvPr/>
        </p:nvSpPr>
        <p:spPr>
          <a:xfrm>
            <a:off x="3223148" y="2128940"/>
            <a:ext cx="698994" cy="369332"/>
          </a:xfrm>
          <a:prstGeom prst="rect">
            <a:avLst/>
          </a:prstGeom>
          <a:noFill/>
        </p:spPr>
        <p:txBody>
          <a:bodyPr wrap="square" rtlCol="0">
            <a:spAutoFit/>
          </a:bodyPr>
          <a:lstStyle/>
          <a:p>
            <a:r>
              <a:rPr lang="zh-CN" altLang="en-US" sz="900" b="1" dirty="0">
                <a:latin typeface="Microsoft JhengHei" panose="020B0604030504040204" pitchFamily="34" charset="-120"/>
                <a:ea typeface="Microsoft JhengHei" panose="020B0604030504040204" pitchFamily="34" charset="-120"/>
              </a:rPr>
              <a:t>历史悠久的隧道</a:t>
            </a:r>
            <a:endParaRPr lang="es-419" sz="900" b="1" dirty="0">
              <a:latin typeface="Microsoft JhengHei" panose="020B0604030504040204" pitchFamily="34" charset="-120"/>
              <a:ea typeface="Microsoft JhengHei" panose="020B0604030504040204" pitchFamily="34" charset="-120"/>
            </a:endParaRPr>
          </a:p>
        </p:txBody>
      </p:sp>
      <p:sp>
        <p:nvSpPr>
          <p:cNvPr id="19" name="TextBox 18">
            <a:extLst>
              <a:ext uri="{FF2B5EF4-FFF2-40B4-BE49-F238E27FC236}">
                <a16:creationId xmlns:a16="http://schemas.microsoft.com/office/drawing/2014/main" id="{19F6DA28-1ECB-4C57-B6AB-4CAB5B22A72C}"/>
              </a:ext>
            </a:extLst>
          </p:cNvPr>
          <p:cNvSpPr txBox="1"/>
          <p:nvPr/>
        </p:nvSpPr>
        <p:spPr>
          <a:xfrm>
            <a:off x="3930687" y="2192551"/>
            <a:ext cx="641313" cy="230832"/>
          </a:xfrm>
          <a:prstGeom prst="rect">
            <a:avLst/>
          </a:prstGeom>
          <a:noFill/>
        </p:spPr>
        <p:txBody>
          <a:bodyPr wrap="square" rtlCol="0">
            <a:spAutoFit/>
          </a:bodyPr>
          <a:lstStyle/>
          <a:p>
            <a:r>
              <a:rPr lang="zh-CN" altLang="en-US" sz="900" b="1" dirty="0">
                <a:latin typeface="Microsoft JhengHei" panose="020B0604030504040204" pitchFamily="34" charset="-120"/>
                <a:ea typeface="Microsoft JhengHei" panose="020B0604030504040204" pitchFamily="34" charset="-120"/>
              </a:rPr>
              <a:t>中央工厂</a:t>
            </a:r>
            <a:endParaRPr lang="es-419" sz="900" b="1" dirty="0">
              <a:latin typeface="Microsoft JhengHei" panose="020B0604030504040204" pitchFamily="34" charset="-120"/>
              <a:ea typeface="Microsoft JhengHei" panose="020B0604030504040204" pitchFamily="34" charset="-120"/>
            </a:endParaRPr>
          </a:p>
        </p:txBody>
      </p:sp>
      <p:sp>
        <p:nvSpPr>
          <p:cNvPr id="20" name="TextBox 19">
            <a:extLst>
              <a:ext uri="{FF2B5EF4-FFF2-40B4-BE49-F238E27FC236}">
                <a16:creationId xmlns:a16="http://schemas.microsoft.com/office/drawing/2014/main" id="{D10D4DE4-DB9A-4EE6-AA60-6961CE7D4BE4}"/>
              </a:ext>
            </a:extLst>
          </p:cNvPr>
          <p:cNvSpPr txBox="1"/>
          <p:nvPr/>
        </p:nvSpPr>
        <p:spPr>
          <a:xfrm>
            <a:off x="4479754" y="2290526"/>
            <a:ext cx="954505" cy="353943"/>
          </a:xfrm>
          <a:prstGeom prst="rect">
            <a:avLst/>
          </a:prstGeom>
          <a:noFill/>
        </p:spPr>
        <p:txBody>
          <a:bodyPr wrap="square" rtlCol="0">
            <a:spAutoFit/>
          </a:bodyPr>
          <a:lstStyle/>
          <a:p>
            <a:r>
              <a:rPr lang="zh-CN" altLang="en-US" sz="850" b="1" dirty="0">
                <a:latin typeface="Microsoft JhengHei" panose="020B0604030504040204" pitchFamily="34" charset="-120"/>
                <a:ea typeface="Microsoft JhengHei" panose="020B0604030504040204" pitchFamily="34" charset="-120"/>
              </a:rPr>
              <a:t>未来的恢复保健村第</a:t>
            </a:r>
            <a:r>
              <a:rPr lang="en-US" altLang="zh-CN" sz="850" b="1" dirty="0">
                <a:latin typeface="Microsoft JhengHei" panose="020B0604030504040204" pitchFamily="34" charset="-120"/>
                <a:ea typeface="Microsoft JhengHei" panose="020B0604030504040204" pitchFamily="34" charset="-120"/>
              </a:rPr>
              <a:t>1-2</a:t>
            </a:r>
            <a:r>
              <a:rPr lang="zh-CN" altLang="en-US" sz="850" b="1" dirty="0">
                <a:latin typeface="Microsoft JhengHei" panose="020B0604030504040204" pitchFamily="34" charset="-120"/>
                <a:ea typeface="Microsoft JhengHei" panose="020B0604030504040204" pitchFamily="34" charset="-120"/>
              </a:rPr>
              <a:t>阶段</a:t>
            </a:r>
            <a:endParaRPr lang="es-419" sz="850" b="1" dirty="0">
              <a:latin typeface="Microsoft JhengHei" panose="020B0604030504040204" pitchFamily="34" charset="-120"/>
              <a:ea typeface="Microsoft JhengHei" panose="020B0604030504040204" pitchFamily="34" charset="-120"/>
            </a:endParaRPr>
          </a:p>
        </p:txBody>
      </p:sp>
      <p:sp>
        <p:nvSpPr>
          <p:cNvPr id="21" name="TextBox 20">
            <a:extLst>
              <a:ext uri="{FF2B5EF4-FFF2-40B4-BE49-F238E27FC236}">
                <a16:creationId xmlns:a16="http://schemas.microsoft.com/office/drawing/2014/main" id="{739D9259-5584-419A-A35C-F0650FA18BA6}"/>
              </a:ext>
            </a:extLst>
          </p:cNvPr>
          <p:cNvSpPr txBox="1"/>
          <p:nvPr/>
        </p:nvSpPr>
        <p:spPr>
          <a:xfrm>
            <a:off x="5350558" y="2236665"/>
            <a:ext cx="641313" cy="230832"/>
          </a:xfrm>
          <a:prstGeom prst="rect">
            <a:avLst/>
          </a:prstGeom>
          <a:noFill/>
        </p:spPr>
        <p:txBody>
          <a:bodyPr wrap="square" rtlCol="0">
            <a:spAutoFit/>
          </a:bodyPr>
          <a:lstStyle/>
          <a:p>
            <a:r>
              <a:rPr lang="zh-CN" altLang="en-US" sz="900" b="1" dirty="0">
                <a:latin typeface="Microsoft JhengHei" panose="020B0604030504040204" pitchFamily="34" charset="-120"/>
                <a:ea typeface="Microsoft JhengHei" panose="020B0604030504040204" pitchFamily="34" charset="-120"/>
              </a:rPr>
              <a:t>设施运营</a:t>
            </a:r>
            <a:endParaRPr lang="es-419" sz="900" b="1" dirty="0">
              <a:latin typeface="Microsoft JhengHei" panose="020B0604030504040204" pitchFamily="34" charset="-120"/>
              <a:ea typeface="Microsoft JhengHei" panose="020B0604030504040204" pitchFamily="34" charset="-120"/>
            </a:endParaRPr>
          </a:p>
        </p:txBody>
      </p:sp>
      <p:sp>
        <p:nvSpPr>
          <p:cNvPr id="22" name="TextBox 21">
            <a:extLst>
              <a:ext uri="{FF2B5EF4-FFF2-40B4-BE49-F238E27FC236}">
                <a16:creationId xmlns:a16="http://schemas.microsoft.com/office/drawing/2014/main" id="{967DCB1B-69B1-4586-A799-A37B5D4EF18B}"/>
              </a:ext>
            </a:extLst>
          </p:cNvPr>
          <p:cNvSpPr txBox="1"/>
          <p:nvPr/>
        </p:nvSpPr>
        <p:spPr>
          <a:xfrm>
            <a:off x="6168706" y="2192551"/>
            <a:ext cx="641313" cy="230832"/>
          </a:xfrm>
          <a:prstGeom prst="rect">
            <a:avLst/>
          </a:prstGeom>
          <a:noFill/>
        </p:spPr>
        <p:txBody>
          <a:bodyPr wrap="square" rtlCol="0">
            <a:spAutoFit/>
          </a:bodyPr>
          <a:lstStyle/>
          <a:p>
            <a:r>
              <a:rPr lang="zh-CN" altLang="en-US" sz="900" b="1" dirty="0">
                <a:latin typeface="Microsoft JhengHei" panose="020B0604030504040204" pitchFamily="34" charset="-120"/>
                <a:ea typeface="Microsoft JhengHei" panose="020B0604030504040204" pitchFamily="34" charset="-120"/>
              </a:rPr>
              <a:t>停车场</a:t>
            </a:r>
            <a:r>
              <a:rPr lang="en-US" altLang="zh-CN" sz="900" b="1" dirty="0">
                <a:latin typeface="Microsoft JhengHei" panose="020B0604030504040204" pitchFamily="34" charset="-120"/>
                <a:ea typeface="Microsoft JhengHei" panose="020B0604030504040204" pitchFamily="34" charset="-120"/>
              </a:rPr>
              <a:t>5</a:t>
            </a:r>
            <a:endParaRPr lang="es-419" sz="900" b="1" dirty="0">
              <a:latin typeface="Microsoft JhengHei" panose="020B0604030504040204" pitchFamily="34" charset="-120"/>
              <a:ea typeface="Microsoft JhengHei" panose="020B0604030504040204" pitchFamily="34" charset="-120"/>
            </a:endParaRPr>
          </a:p>
        </p:txBody>
      </p:sp>
      <p:sp>
        <p:nvSpPr>
          <p:cNvPr id="23" name="TextBox 22">
            <a:extLst>
              <a:ext uri="{FF2B5EF4-FFF2-40B4-BE49-F238E27FC236}">
                <a16:creationId xmlns:a16="http://schemas.microsoft.com/office/drawing/2014/main" id="{C7C5990C-F555-4A60-9F7A-7ED65AA5E2FC}"/>
              </a:ext>
            </a:extLst>
          </p:cNvPr>
          <p:cNvSpPr txBox="1"/>
          <p:nvPr/>
        </p:nvSpPr>
        <p:spPr>
          <a:xfrm>
            <a:off x="6869277" y="2192551"/>
            <a:ext cx="611018" cy="230832"/>
          </a:xfrm>
          <a:prstGeom prst="rect">
            <a:avLst/>
          </a:prstGeom>
          <a:noFill/>
        </p:spPr>
        <p:txBody>
          <a:bodyPr wrap="square" rtlCol="0">
            <a:spAutoFit/>
          </a:bodyPr>
          <a:lstStyle/>
          <a:p>
            <a:r>
              <a:rPr lang="en-US" altLang="zh-CN" sz="900" b="1" dirty="0">
                <a:latin typeface="Microsoft JhengHei" panose="020B0604030504040204" pitchFamily="34" charset="-120"/>
                <a:ea typeface="Microsoft JhengHei" panose="020B0604030504040204" pitchFamily="34" charset="-120"/>
              </a:rPr>
              <a:t>State </a:t>
            </a:r>
            <a:r>
              <a:rPr lang="zh-CN" altLang="en-US" sz="900" b="1" dirty="0">
                <a:latin typeface="Microsoft JhengHei" panose="020B0604030504040204" pitchFamily="34" charset="-120"/>
                <a:ea typeface="Microsoft JhengHei" panose="020B0604030504040204" pitchFamily="34" charset="-120"/>
              </a:rPr>
              <a:t>街</a:t>
            </a:r>
            <a:endParaRPr lang="es-419" sz="900" b="1" dirty="0">
              <a:latin typeface="Microsoft JhengHei" panose="020B0604030504040204" pitchFamily="34" charset="-120"/>
              <a:ea typeface="Microsoft JhengHei" panose="020B0604030504040204" pitchFamily="34" charset="-120"/>
            </a:endParaRPr>
          </a:p>
        </p:txBody>
      </p:sp>
      <p:sp>
        <p:nvSpPr>
          <p:cNvPr id="24" name="TextBox 23">
            <a:extLst>
              <a:ext uri="{FF2B5EF4-FFF2-40B4-BE49-F238E27FC236}">
                <a16:creationId xmlns:a16="http://schemas.microsoft.com/office/drawing/2014/main" id="{D9BF55B4-E1D7-46D6-9A09-F3E0665D4CC9}"/>
              </a:ext>
            </a:extLst>
          </p:cNvPr>
          <p:cNvSpPr txBox="1"/>
          <p:nvPr/>
        </p:nvSpPr>
        <p:spPr>
          <a:xfrm>
            <a:off x="7480295" y="2192551"/>
            <a:ext cx="611018" cy="230832"/>
          </a:xfrm>
          <a:prstGeom prst="rect">
            <a:avLst/>
          </a:prstGeom>
          <a:noFill/>
        </p:spPr>
        <p:txBody>
          <a:bodyPr wrap="square" rtlCol="0">
            <a:spAutoFit/>
          </a:bodyPr>
          <a:lstStyle/>
          <a:p>
            <a:r>
              <a:rPr lang="ja-JP" altLang="en-US" sz="900" b="1" dirty="0">
                <a:latin typeface="Microsoft JhengHei" panose="020B0604030504040204" pitchFamily="34" charset="-120"/>
                <a:ea typeface="Microsoft JhengHei" panose="020B0604030504040204" pitchFamily="34" charset="-120"/>
              </a:rPr>
              <a:t>前院</a:t>
            </a:r>
            <a:endParaRPr lang="es-419" sz="900" b="1" dirty="0">
              <a:latin typeface="Microsoft JhengHei" panose="020B0604030504040204" pitchFamily="34" charset="-120"/>
              <a:ea typeface="Microsoft JhengHei" panose="020B0604030504040204" pitchFamily="34" charset="-120"/>
            </a:endParaRPr>
          </a:p>
        </p:txBody>
      </p:sp>
      <p:sp>
        <p:nvSpPr>
          <p:cNvPr id="25" name="TextBox 24">
            <a:extLst>
              <a:ext uri="{FF2B5EF4-FFF2-40B4-BE49-F238E27FC236}">
                <a16:creationId xmlns:a16="http://schemas.microsoft.com/office/drawing/2014/main" id="{6F1787D5-C822-41F8-9A87-4A69C7A18731}"/>
              </a:ext>
            </a:extLst>
          </p:cNvPr>
          <p:cNvSpPr txBox="1"/>
          <p:nvPr/>
        </p:nvSpPr>
        <p:spPr>
          <a:xfrm>
            <a:off x="8015646" y="2192551"/>
            <a:ext cx="665962" cy="230832"/>
          </a:xfrm>
          <a:prstGeom prst="rect">
            <a:avLst/>
          </a:prstGeom>
          <a:noFill/>
        </p:spPr>
        <p:txBody>
          <a:bodyPr wrap="square" rtlCol="0">
            <a:spAutoFit/>
          </a:bodyPr>
          <a:lstStyle/>
          <a:p>
            <a:r>
              <a:rPr lang="ja-JP" altLang="en-US" sz="900" b="1" dirty="0">
                <a:latin typeface="Microsoft JhengHei" panose="020B0604030504040204" pitchFamily="34" charset="-120"/>
                <a:ea typeface="Microsoft JhengHei" panose="020B0604030504040204" pitchFamily="34" charset="-120"/>
              </a:rPr>
              <a:t>綜合医院</a:t>
            </a:r>
            <a:endParaRPr lang="es-419" sz="900" b="1" dirty="0">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1320806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47A45E-6454-4C8A-AD8F-F121780F76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418" y="1870526"/>
            <a:ext cx="8736895" cy="4299922"/>
          </a:xfrm>
          <a:prstGeom prst="rect">
            <a:avLst/>
          </a:prstGeom>
        </p:spPr>
      </p:pic>
      <p:sp>
        <p:nvSpPr>
          <p:cNvPr id="4" name="Title 1">
            <a:extLst>
              <a:ext uri="{FF2B5EF4-FFF2-40B4-BE49-F238E27FC236}">
                <a16:creationId xmlns:a16="http://schemas.microsoft.com/office/drawing/2014/main" id="{FCB24BBD-23E9-467F-8742-BE8BDF2FF587}"/>
              </a:ext>
            </a:extLst>
          </p:cNvPr>
          <p:cNvSpPr txBox="1">
            <a:spLocks/>
          </p:cNvSpPr>
          <p:nvPr/>
        </p:nvSpPr>
        <p:spPr>
          <a:xfrm>
            <a:off x="354331" y="943408"/>
            <a:ext cx="8532494" cy="1029179"/>
          </a:xfrm>
          <a:prstGeom prst="rect">
            <a:avLst/>
          </a:prstGeom>
        </p:spPr>
        <p:txBody>
          <a:bodyPr vert="horz" lIns="91440" tIns="45720" rIns="91440" bIns="45720" rtlCol="0" anchor="t">
            <a:normAutofit/>
          </a:bodyPr>
          <a:lstStyle>
            <a:lvl1pPr algn="l" defTabSz="914396" rtl="0" eaLnBrk="1" latinLnBrk="0" hangingPunct="1">
              <a:lnSpc>
                <a:spcPct val="90000"/>
              </a:lnSpc>
              <a:spcBef>
                <a:spcPct val="0"/>
              </a:spcBef>
              <a:buNone/>
              <a:defRPr sz="2800" b="1" kern="1200">
                <a:solidFill>
                  <a:schemeClr val="tx1"/>
                </a:solidFill>
                <a:latin typeface="+mn-lt"/>
                <a:ea typeface="+mj-ea"/>
                <a:cs typeface="+mj-cs"/>
              </a:defRPr>
            </a:lvl1pPr>
          </a:lstStyle>
          <a:p>
            <a:r>
              <a:rPr lang="en-US" dirty="0"/>
              <a:t>What Do We Know About West Campus? </a:t>
            </a:r>
            <a:br>
              <a:rPr lang="en-US" dirty="0"/>
            </a:br>
            <a:r>
              <a:rPr lang="zh-CN" altLang="en-US" dirty="0">
                <a:solidFill>
                  <a:schemeClr val="tx1">
                    <a:lumMod val="50000"/>
                    <a:lumOff val="50000"/>
                  </a:schemeClr>
                </a:solidFill>
                <a:latin typeface="Microsoft JhengHei" panose="020B0604030504040204" pitchFamily="34" charset="-120"/>
                <a:ea typeface="Microsoft JhengHei" panose="020B0604030504040204" pitchFamily="34" charset="-120"/>
              </a:rPr>
              <a:t>我们对園区有什么了解？</a:t>
            </a:r>
            <a:endParaRPr lang="x-none" dirty="0"/>
          </a:p>
        </p:txBody>
      </p:sp>
      <p:sp>
        <p:nvSpPr>
          <p:cNvPr id="11" name="TextBox 10">
            <a:extLst>
              <a:ext uri="{FF2B5EF4-FFF2-40B4-BE49-F238E27FC236}">
                <a16:creationId xmlns:a16="http://schemas.microsoft.com/office/drawing/2014/main" id="{66B7021B-D960-4A9B-B10C-F8D278F02A8B}"/>
              </a:ext>
            </a:extLst>
          </p:cNvPr>
          <p:cNvSpPr txBox="1"/>
          <p:nvPr/>
        </p:nvSpPr>
        <p:spPr>
          <a:xfrm>
            <a:off x="800385" y="6170701"/>
            <a:ext cx="7876318" cy="523220"/>
          </a:xfrm>
          <a:prstGeom prst="rect">
            <a:avLst/>
          </a:prstGeom>
          <a:noFill/>
        </p:spPr>
        <p:txBody>
          <a:bodyPr wrap="square" rtlCol="0">
            <a:spAutoFit/>
          </a:bodyPr>
          <a:lstStyle/>
          <a:p>
            <a:r>
              <a:rPr lang="en-US" sz="1400" dirty="0">
                <a:cs typeface="Arial" panose="020B0604020202020204" pitchFamily="34" charset="0"/>
              </a:rPr>
              <a:t>Buildings/structures in orange are formally determined eligible for the National Register of Historic Places</a:t>
            </a:r>
          </a:p>
          <a:p>
            <a:r>
              <a:rPr lang="zh-CN" altLang="en-US" sz="1400" b="1" dirty="0">
                <a:solidFill>
                  <a:schemeClr val="tx1">
                    <a:lumMod val="50000"/>
                    <a:lumOff val="50000"/>
                  </a:schemeClr>
                </a:solidFill>
                <a:latin typeface="Microsoft JhengHei" panose="020B0604030504040204" pitchFamily="34" charset="-120"/>
                <a:ea typeface="Microsoft JhengHei" panose="020B0604030504040204" pitchFamily="34" charset="-120"/>
              </a:rPr>
              <a:t>橙色的建筑物</a:t>
            </a:r>
            <a:r>
              <a:rPr lang="en-US" altLang="zh-CN" sz="1400" b="1" dirty="0">
                <a:solidFill>
                  <a:schemeClr val="tx1">
                    <a:lumMod val="50000"/>
                    <a:lumOff val="50000"/>
                  </a:schemeClr>
                </a:solidFill>
                <a:latin typeface="Microsoft JhengHei" panose="020B0604030504040204" pitchFamily="34" charset="-120"/>
                <a:ea typeface="Microsoft JhengHei" panose="020B0604030504040204" pitchFamily="34" charset="-120"/>
              </a:rPr>
              <a:t>/</a:t>
            </a:r>
            <a:r>
              <a:rPr lang="zh-CN" altLang="en-US" sz="1400" b="1" dirty="0">
                <a:solidFill>
                  <a:schemeClr val="tx1">
                    <a:lumMod val="50000"/>
                    <a:lumOff val="50000"/>
                  </a:schemeClr>
                </a:solidFill>
                <a:latin typeface="Microsoft JhengHei" panose="020B0604030504040204" pitchFamily="34" charset="-120"/>
                <a:ea typeface="Microsoft JhengHei" panose="020B0604030504040204" pitchFamily="34" charset="-120"/>
              </a:rPr>
              <a:t>结构正式确定有资格获得国家史迹名录</a:t>
            </a:r>
            <a:endParaRPr lang="en-US" sz="1400" b="1" dirty="0">
              <a:latin typeface="Microsoft JhengHei" panose="020B0604030504040204" pitchFamily="34" charset="-120"/>
              <a:ea typeface="Microsoft JhengHei" panose="020B0604030504040204" pitchFamily="34" charset="-120"/>
            </a:endParaRPr>
          </a:p>
        </p:txBody>
      </p:sp>
      <p:sp>
        <p:nvSpPr>
          <p:cNvPr id="12" name="TextBox 11">
            <a:extLst>
              <a:ext uri="{FF2B5EF4-FFF2-40B4-BE49-F238E27FC236}">
                <a16:creationId xmlns:a16="http://schemas.microsoft.com/office/drawing/2014/main" id="{EDD7D437-F883-423E-AABF-94A15A92C5E0}"/>
              </a:ext>
            </a:extLst>
          </p:cNvPr>
          <p:cNvSpPr txBox="1"/>
          <p:nvPr/>
        </p:nvSpPr>
        <p:spPr>
          <a:xfrm>
            <a:off x="2358910" y="2128940"/>
            <a:ext cx="766915" cy="230832"/>
          </a:xfrm>
          <a:prstGeom prst="rect">
            <a:avLst/>
          </a:prstGeom>
          <a:noFill/>
        </p:spPr>
        <p:txBody>
          <a:bodyPr wrap="square" rtlCol="0">
            <a:spAutoFit/>
          </a:bodyPr>
          <a:lstStyle/>
          <a:p>
            <a:r>
              <a:rPr lang="ja-JP" altLang="en-US" sz="900" b="1" dirty="0">
                <a:latin typeface="Microsoft JhengHei" panose="020B0604030504040204" pitchFamily="34" charset="-120"/>
                <a:ea typeface="Microsoft JhengHei" panose="020B0604030504040204" pitchFamily="34" charset="-120"/>
              </a:rPr>
              <a:t>历史性药店</a:t>
            </a:r>
            <a:endParaRPr lang="es-419" sz="900" b="1" dirty="0">
              <a:latin typeface="Microsoft JhengHei" panose="020B0604030504040204" pitchFamily="34" charset="-120"/>
              <a:ea typeface="Microsoft JhengHei" panose="020B0604030504040204" pitchFamily="34" charset="-120"/>
            </a:endParaRPr>
          </a:p>
        </p:txBody>
      </p:sp>
      <p:sp>
        <p:nvSpPr>
          <p:cNvPr id="13" name="TextBox 12">
            <a:extLst>
              <a:ext uri="{FF2B5EF4-FFF2-40B4-BE49-F238E27FC236}">
                <a16:creationId xmlns:a16="http://schemas.microsoft.com/office/drawing/2014/main" id="{89388E2D-ED95-4F48-923B-32E8618E0BC5}"/>
              </a:ext>
            </a:extLst>
          </p:cNvPr>
          <p:cNvSpPr txBox="1"/>
          <p:nvPr/>
        </p:nvSpPr>
        <p:spPr>
          <a:xfrm>
            <a:off x="3742385" y="2128940"/>
            <a:ext cx="991043" cy="230832"/>
          </a:xfrm>
          <a:prstGeom prst="rect">
            <a:avLst/>
          </a:prstGeom>
          <a:noFill/>
        </p:spPr>
        <p:txBody>
          <a:bodyPr wrap="square" rtlCol="0">
            <a:spAutoFit/>
          </a:bodyPr>
          <a:lstStyle/>
          <a:p>
            <a:r>
              <a:rPr lang="zh-CN" altLang="en-US" sz="900" b="1" dirty="0">
                <a:latin typeface="Microsoft JhengHei" panose="020B0604030504040204" pitchFamily="34" charset="-120"/>
                <a:ea typeface="Microsoft JhengHei" panose="020B0604030504040204" pitchFamily="34" charset="-120"/>
              </a:rPr>
              <a:t>历史悠久的隧道</a:t>
            </a:r>
            <a:endParaRPr lang="es-419" sz="900" b="1" dirty="0">
              <a:latin typeface="Microsoft JhengHei" panose="020B0604030504040204" pitchFamily="34" charset="-120"/>
              <a:ea typeface="Microsoft JhengHei" panose="020B0604030504040204" pitchFamily="34" charset="-120"/>
            </a:endParaRPr>
          </a:p>
        </p:txBody>
      </p:sp>
      <p:sp>
        <p:nvSpPr>
          <p:cNvPr id="14" name="TextBox 13">
            <a:extLst>
              <a:ext uri="{FF2B5EF4-FFF2-40B4-BE49-F238E27FC236}">
                <a16:creationId xmlns:a16="http://schemas.microsoft.com/office/drawing/2014/main" id="{01107FFC-BD6C-4ACA-AFE1-70EACF55FFA7}"/>
              </a:ext>
            </a:extLst>
          </p:cNvPr>
          <p:cNvSpPr txBox="1"/>
          <p:nvPr/>
        </p:nvSpPr>
        <p:spPr>
          <a:xfrm>
            <a:off x="6902864" y="2128940"/>
            <a:ext cx="665962" cy="230832"/>
          </a:xfrm>
          <a:prstGeom prst="rect">
            <a:avLst/>
          </a:prstGeom>
          <a:noFill/>
        </p:spPr>
        <p:txBody>
          <a:bodyPr wrap="square" rtlCol="0">
            <a:spAutoFit/>
          </a:bodyPr>
          <a:lstStyle/>
          <a:p>
            <a:r>
              <a:rPr lang="ja-JP" altLang="en-US" sz="900" b="1" dirty="0">
                <a:latin typeface="Microsoft JhengHei" panose="020B0604030504040204" pitchFamily="34" charset="-120"/>
                <a:ea typeface="Microsoft JhengHei" panose="020B0604030504040204" pitchFamily="34" charset="-120"/>
              </a:rPr>
              <a:t>綜合医院</a:t>
            </a:r>
            <a:endParaRPr lang="es-419" sz="900" b="1" dirty="0">
              <a:latin typeface="Microsoft JhengHei" panose="020B0604030504040204" pitchFamily="34" charset="-120"/>
              <a:ea typeface="Microsoft JhengHei" panose="020B0604030504040204" pitchFamily="34" charset="-120"/>
            </a:endParaRPr>
          </a:p>
        </p:txBody>
      </p:sp>
      <p:sp>
        <p:nvSpPr>
          <p:cNvPr id="19" name="TextBox 18">
            <a:extLst>
              <a:ext uri="{FF2B5EF4-FFF2-40B4-BE49-F238E27FC236}">
                <a16:creationId xmlns:a16="http://schemas.microsoft.com/office/drawing/2014/main" id="{1F540CB8-1098-46D0-BFF2-8F9CE5E50356}"/>
              </a:ext>
            </a:extLst>
          </p:cNvPr>
          <p:cNvSpPr txBox="1"/>
          <p:nvPr/>
        </p:nvSpPr>
        <p:spPr>
          <a:xfrm>
            <a:off x="4850297" y="2128940"/>
            <a:ext cx="1216704" cy="230832"/>
          </a:xfrm>
          <a:prstGeom prst="rect">
            <a:avLst/>
          </a:prstGeom>
          <a:noFill/>
        </p:spPr>
        <p:txBody>
          <a:bodyPr wrap="square" rtlCol="0">
            <a:spAutoFit/>
          </a:bodyPr>
          <a:lstStyle/>
          <a:p>
            <a:r>
              <a:rPr lang="zh-CN" altLang="en-US" sz="900" b="1" dirty="0">
                <a:latin typeface="Microsoft JhengHei" panose="020B0604030504040204" pitchFamily="34" charset="-120"/>
                <a:ea typeface="Microsoft JhengHei" panose="020B0604030504040204" pitchFamily="34" charset="-120"/>
              </a:rPr>
              <a:t>历史悠久的前哨建筑</a:t>
            </a:r>
            <a:endParaRPr lang="es-419" sz="900" b="1" dirty="0">
              <a:latin typeface="Microsoft JhengHei" panose="020B0604030504040204" pitchFamily="34" charset="-120"/>
              <a:ea typeface="Microsoft JhengHei" panose="020B0604030504040204" pitchFamily="34" charset="-120"/>
            </a:endParaRPr>
          </a:p>
        </p:txBody>
      </p:sp>
      <p:sp>
        <p:nvSpPr>
          <p:cNvPr id="20" name="TextBox 19">
            <a:extLst>
              <a:ext uri="{FF2B5EF4-FFF2-40B4-BE49-F238E27FC236}">
                <a16:creationId xmlns:a16="http://schemas.microsoft.com/office/drawing/2014/main" id="{AB8BB2F1-5E8D-42B2-9233-61F554EED8D1}"/>
              </a:ext>
            </a:extLst>
          </p:cNvPr>
          <p:cNvSpPr txBox="1"/>
          <p:nvPr/>
        </p:nvSpPr>
        <p:spPr>
          <a:xfrm>
            <a:off x="532004" y="2128940"/>
            <a:ext cx="991043" cy="230832"/>
          </a:xfrm>
          <a:prstGeom prst="rect">
            <a:avLst/>
          </a:prstGeom>
          <a:noFill/>
        </p:spPr>
        <p:txBody>
          <a:bodyPr wrap="square" rtlCol="0">
            <a:spAutoFit/>
          </a:bodyPr>
          <a:lstStyle/>
          <a:p>
            <a:r>
              <a:rPr lang="zh-CN" altLang="en-US" sz="900" b="1" dirty="0">
                <a:latin typeface="Microsoft JhengHei" panose="020B0604030504040204" pitchFamily="34" charset="-120"/>
                <a:ea typeface="Microsoft JhengHei" panose="020B0604030504040204" pitchFamily="34" charset="-120"/>
              </a:rPr>
              <a:t>旧行政大楼</a:t>
            </a:r>
            <a:endParaRPr lang="es-419" sz="900" b="1" dirty="0">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19787810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a:extLst>
              <a:ext uri="{FF2B5EF4-FFF2-40B4-BE49-F238E27FC236}">
                <a16:creationId xmlns:a16="http://schemas.microsoft.com/office/drawing/2014/main" id="{0F9CBB4F-687A-4CFD-B0AF-84FE7AB5DD52}"/>
              </a:ext>
            </a:extLst>
          </p:cNvPr>
          <p:cNvSpPr>
            <a:spLocks noGrp="1"/>
          </p:cNvSpPr>
          <p:nvPr>
            <p:ph type="title"/>
          </p:nvPr>
        </p:nvSpPr>
        <p:spPr>
          <a:xfrm>
            <a:off x="381000" y="851366"/>
            <a:ext cx="8515350" cy="1029179"/>
          </a:xfrm>
        </p:spPr>
        <p:txBody>
          <a:bodyPr anchor="t"/>
          <a:lstStyle/>
          <a:p>
            <a:r>
              <a:rPr lang="en-US" dirty="0"/>
              <a:t>What Improvements Are Needed on West Campus? </a:t>
            </a:r>
            <a:br>
              <a:rPr lang="en-US" dirty="0"/>
            </a:br>
            <a:r>
              <a:rPr lang="zh-TW" altLang="en-US" dirty="0">
                <a:solidFill>
                  <a:schemeClr val="tx1">
                    <a:lumMod val="50000"/>
                    <a:lumOff val="50000"/>
                  </a:schemeClr>
                </a:solidFill>
                <a:latin typeface="Microsoft JhengHei" panose="020B0604030504040204" pitchFamily="34" charset="-120"/>
                <a:ea typeface="Microsoft JhengHei" panose="020B0604030504040204" pitchFamily="34" charset="-120"/>
              </a:rPr>
              <a:t>在園區需要改进什么？</a:t>
            </a:r>
            <a:endParaRPr lang="x-none" dirty="0"/>
          </a:p>
        </p:txBody>
      </p:sp>
      <p:sp>
        <p:nvSpPr>
          <p:cNvPr id="8" name="Rectangle 7"/>
          <p:cNvSpPr/>
          <p:nvPr/>
        </p:nvSpPr>
        <p:spPr>
          <a:xfrm>
            <a:off x="1330735" y="1880545"/>
            <a:ext cx="793033" cy="7004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11" name="Picture 10">
            <a:extLst>
              <a:ext uri="{FF2B5EF4-FFF2-40B4-BE49-F238E27FC236}">
                <a16:creationId xmlns:a16="http://schemas.microsoft.com/office/drawing/2014/main" id="{D19B07ED-02D5-49B1-AA07-2F47B31DCB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8471" b="9861"/>
          <a:stretch/>
        </p:blipFill>
        <p:spPr>
          <a:xfrm>
            <a:off x="0" y="1804105"/>
            <a:ext cx="9144000" cy="4914901"/>
          </a:xfrm>
          <a:prstGeom prst="rect">
            <a:avLst/>
          </a:prstGeom>
        </p:spPr>
      </p:pic>
    </p:spTree>
    <p:extLst>
      <p:ext uri="{BB962C8B-B14F-4D97-AF65-F5344CB8AC3E}">
        <p14:creationId xmlns:p14="http://schemas.microsoft.com/office/powerpoint/2010/main" val="3687000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ular Callout 8"/>
          <p:cNvSpPr/>
          <p:nvPr/>
        </p:nvSpPr>
        <p:spPr>
          <a:xfrm>
            <a:off x="4981575" y="4823735"/>
            <a:ext cx="3457575" cy="1619250"/>
          </a:xfrm>
          <a:prstGeom prst="wedgeRectCallout">
            <a:avLst/>
          </a:prstGeom>
          <a:solidFill>
            <a:schemeClr val="bg1"/>
          </a:solidFill>
          <a:ln>
            <a:solidFill>
              <a:srgbClr val="E6652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57150" y="2338388"/>
            <a:ext cx="1085850" cy="1085850"/>
            <a:chOff x="57150" y="2338388"/>
            <a:chExt cx="1085850" cy="1085850"/>
          </a:xfrm>
        </p:grpSpPr>
        <p:sp>
          <p:nvSpPr>
            <p:cNvPr id="10" name="Oval 9"/>
            <p:cNvSpPr/>
            <p:nvPr/>
          </p:nvSpPr>
          <p:spPr>
            <a:xfrm>
              <a:off x="57150" y="2338388"/>
              <a:ext cx="1085850" cy="1085850"/>
            </a:xfrm>
            <a:prstGeom prst="ellipse">
              <a:avLst/>
            </a:prstGeom>
            <a:solidFill>
              <a:schemeClr val="bg1"/>
            </a:solidFill>
            <a:ln>
              <a:solidFill>
                <a:srgbClr val="E6652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4F5FE17-9254-49DF-92B7-4BE466622CE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2024" t="17929" r="74114"/>
            <a:stretch/>
          </p:blipFill>
          <p:spPr>
            <a:xfrm>
              <a:off x="209549" y="2552699"/>
              <a:ext cx="822495" cy="652037"/>
            </a:xfrm>
            <a:prstGeom prst="rect">
              <a:avLst/>
            </a:prstGeom>
          </p:spPr>
        </p:pic>
      </p:grpSp>
      <p:sp>
        <p:nvSpPr>
          <p:cNvPr id="19" name="Content Placeholder 2"/>
          <p:cNvSpPr txBox="1">
            <a:spLocks/>
          </p:cNvSpPr>
          <p:nvPr/>
        </p:nvSpPr>
        <p:spPr>
          <a:xfrm>
            <a:off x="1114425" y="2414588"/>
            <a:ext cx="7734300" cy="461963"/>
          </a:xfrm>
          <a:prstGeom prst="rect">
            <a:avLst/>
          </a:prstGeom>
        </p:spPr>
        <p:txBody>
          <a:bodyPr vert="horz" lIns="91440" tIns="45720" rIns="91440" bIns="45720" rtlCol="0">
            <a:noAutofit/>
          </a:bodyPr>
          <a:lstStyle>
            <a:lvl1pPr marL="228599" indent="-228599" algn="l" defTabSz="91439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97" indent="-228599" algn="l" defTabSz="91439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5" indent="-228599" algn="l" defTabSz="91439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93"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92"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rgbClr val="E66524"/>
                </a:solidFill>
              </a:rPr>
              <a:t>Old, Damaged and Large </a:t>
            </a:r>
            <a:r>
              <a:rPr lang="en-US" sz="2000" dirty="0"/>
              <a:t>|  </a:t>
            </a:r>
            <a:r>
              <a:rPr lang="zh-CN" altLang="en-US" sz="2000" b="1" dirty="0">
                <a:solidFill>
                  <a:schemeClr val="tx1">
                    <a:lumMod val="50000"/>
                    <a:lumOff val="50000"/>
                  </a:schemeClr>
                </a:solidFill>
                <a:latin typeface="Microsoft JhengHei" panose="020B0604030504040204" pitchFamily="34" charset="-120"/>
                <a:ea typeface="Microsoft JhengHei" panose="020B0604030504040204" pitchFamily="34" charset="-120"/>
              </a:rPr>
              <a:t>旧的，损坏的和大型建筑</a:t>
            </a:r>
            <a:endParaRPr lang="en-US" altLang="zh-CN" sz="2000" b="1" dirty="0">
              <a:solidFill>
                <a:schemeClr val="tx1">
                  <a:lumMod val="50000"/>
                  <a:lumOff val="50000"/>
                </a:schemeClr>
              </a:solidFill>
              <a:latin typeface="Microsoft JhengHei" panose="020B0604030504040204" pitchFamily="34" charset="-120"/>
              <a:ea typeface="Microsoft JhengHei" panose="020B0604030504040204" pitchFamily="34" charset="-120"/>
            </a:endParaRPr>
          </a:p>
          <a:p>
            <a:pPr marL="0" indent="0">
              <a:buNone/>
            </a:pPr>
            <a:r>
              <a:rPr lang="en-US" sz="2000" dirty="0"/>
              <a:t>Because General Hospital and structures, facilities, and infrastructure on West Campus are large, damaged, and old, they will need significant repairs and improvements. </a:t>
            </a:r>
          </a:p>
          <a:p>
            <a:pPr marL="0" indent="0">
              <a:buNone/>
            </a:pPr>
            <a:r>
              <a:rPr lang="zh-CN" altLang="en-US" sz="2000" b="1" dirty="0">
                <a:solidFill>
                  <a:schemeClr val="tx1">
                    <a:lumMod val="50000"/>
                    <a:lumOff val="50000"/>
                  </a:schemeClr>
                </a:solidFill>
                <a:latin typeface="Microsoft JhengHei" panose="020B0604030504040204" pitchFamily="34" charset="-120"/>
                <a:ea typeface="Microsoft JhengHei" panose="020B0604030504040204" pitchFamily="34" charset="-120"/>
              </a:rPr>
              <a:t>由于综合医院和園区的建筑，设施和基础设施很大，受损和陈旧，他们需要维修。</a:t>
            </a:r>
            <a:endParaRPr lang="en-US" sz="2000" b="1" dirty="0">
              <a:solidFill>
                <a:srgbClr val="E66524"/>
              </a:solidFill>
              <a:latin typeface="Microsoft JhengHei" panose="020B0604030504040204" pitchFamily="34" charset="-120"/>
              <a:ea typeface="Microsoft JhengHei" panose="020B0604030504040204" pitchFamily="34" charset="-120"/>
            </a:endParaRPr>
          </a:p>
          <a:p>
            <a:pPr marL="0" indent="0">
              <a:buNone/>
            </a:pPr>
            <a:endParaRPr lang="en-US" sz="2000" dirty="0"/>
          </a:p>
          <a:p>
            <a:pPr marL="0" indent="0">
              <a:buNone/>
            </a:pPr>
            <a:endParaRPr lang="en-US" sz="2000" dirty="0"/>
          </a:p>
        </p:txBody>
      </p:sp>
      <p:sp>
        <p:nvSpPr>
          <p:cNvPr id="6" name="TextBox 5"/>
          <p:cNvSpPr txBox="1"/>
          <p:nvPr/>
        </p:nvSpPr>
        <p:spPr>
          <a:xfrm>
            <a:off x="5076825" y="4922070"/>
            <a:ext cx="3295651" cy="1200329"/>
          </a:xfrm>
          <a:prstGeom prst="rect">
            <a:avLst/>
          </a:prstGeom>
          <a:noFill/>
        </p:spPr>
        <p:txBody>
          <a:bodyPr wrap="square" rtlCol="0">
            <a:spAutoFit/>
          </a:bodyPr>
          <a:lstStyle/>
          <a:p>
            <a:r>
              <a:rPr lang="en-US" dirty="0"/>
              <a:t>Do you know that General Hospital is as large as 22 football fields? </a:t>
            </a:r>
            <a:r>
              <a:rPr lang="zh-CN" altLang="en-US" b="1" dirty="0">
                <a:solidFill>
                  <a:schemeClr val="tx1">
                    <a:lumMod val="50000"/>
                    <a:lumOff val="50000"/>
                  </a:schemeClr>
                </a:solidFill>
                <a:latin typeface="Microsoft JhengHei" panose="020B0604030504040204" pitchFamily="34" charset="-120"/>
                <a:ea typeface="Microsoft JhengHei" panose="020B0604030504040204" pitchFamily="34" charset="-120"/>
              </a:rPr>
              <a:t>你知道综合医院和</a:t>
            </a:r>
            <a:r>
              <a:rPr lang="en-US" altLang="zh-CN" b="1" dirty="0">
                <a:solidFill>
                  <a:schemeClr val="tx1">
                    <a:lumMod val="50000"/>
                    <a:lumOff val="50000"/>
                  </a:schemeClr>
                </a:solidFill>
                <a:latin typeface="Microsoft JhengHei" panose="020B0604030504040204" pitchFamily="34" charset="-120"/>
                <a:ea typeface="Microsoft JhengHei" panose="020B0604030504040204" pitchFamily="34" charset="-120"/>
              </a:rPr>
              <a:t>22</a:t>
            </a:r>
            <a:r>
              <a:rPr lang="zh-CN" altLang="en-US" b="1" dirty="0">
                <a:solidFill>
                  <a:schemeClr val="tx1">
                    <a:lumMod val="50000"/>
                    <a:lumOff val="50000"/>
                  </a:schemeClr>
                </a:solidFill>
                <a:latin typeface="Microsoft JhengHei" panose="020B0604030504040204" pitchFamily="34" charset="-120"/>
                <a:ea typeface="Microsoft JhengHei" panose="020B0604030504040204" pitchFamily="34" charset="-120"/>
              </a:rPr>
              <a:t>个足球场一样大吗？</a:t>
            </a:r>
            <a:endParaRPr lang="en-US" b="1" dirty="0">
              <a:latin typeface="Microsoft JhengHei" panose="020B0604030504040204" pitchFamily="34" charset="-120"/>
              <a:ea typeface="Microsoft JhengHei" panose="020B0604030504040204" pitchFamily="34" charset="-120"/>
            </a:endParaRPr>
          </a:p>
        </p:txBody>
      </p:sp>
      <p:sp>
        <p:nvSpPr>
          <p:cNvPr id="11" name="Title 1"/>
          <p:cNvSpPr>
            <a:spLocks noGrp="1"/>
          </p:cNvSpPr>
          <p:nvPr>
            <p:ph type="title"/>
          </p:nvPr>
        </p:nvSpPr>
        <p:spPr>
          <a:xfrm>
            <a:off x="211865" y="835025"/>
            <a:ext cx="8705850" cy="1029179"/>
          </a:xfrm>
        </p:spPr>
        <p:txBody>
          <a:bodyPr>
            <a:normAutofit fontScale="90000"/>
          </a:bodyPr>
          <a:lstStyle/>
          <a:p>
            <a:r>
              <a:rPr lang="en-US" dirty="0"/>
              <a:t>What are the Main Challenges? </a:t>
            </a:r>
            <a:br>
              <a:rPr lang="en-US" dirty="0"/>
            </a:br>
            <a:r>
              <a:rPr lang="zh-CN" altLang="en-US" dirty="0">
                <a:solidFill>
                  <a:schemeClr val="tx1">
                    <a:lumMod val="50000"/>
                    <a:lumOff val="50000"/>
                  </a:schemeClr>
                </a:solidFill>
                <a:latin typeface="Microsoft JhengHei" panose="020B0604030504040204" pitchFamily="34" charset="-120"/>
                <a:ea typeface="Microsoft JhengHei" panose="020B0604030504040204" pitchFamily="34" charset="-120"/>
              </a:rPr>
              <a:t>主要挑战是什么？</a:t>
            </a:r>
            <a:br>
              <a:rPr lang="es-ES" i="1" dirty="0">
                <a:solidFill>
                  <a:schemeClr val="tx1">
                    <a:lumMod val="50000"/>
                    <a:lumOff val="50000"/>
                  </a:schemeClr>
                </a:solidFill>
              </a:rPr>
            </a:br>
            <a:br>
              <a:rPr lang="en-US" dirty="0"/>
            </a:br>
            <a:endParaRPr lang="en-US" dirty="0"/>
          </a:p>
        </p:txBody>
      </p:sp>
    </p:spTree>
    <p:extLst>
      <p:ext uri="{BB962C8B-B14F-4D97-AF65-F5344CB8AC3E}">
        <p14:creationId xmlns:p14="http://schemas.microsoft.com/office/powerpoint/2010/main" val="937893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ular Callout 8"/>
          <p:cNvSpPr/>
          <p:nvPr/>
        </p:nvSpPr>
        <p:spPr>
          <a:xfrm>
            <a:off x="4981575" y="4714875"/>
            <a:ext cx="3457575" cy="1619250"/>
          </a:xfrm>
          <a:prstGeom prst="wedgeRectCallout">
            <a:avLst/>
          </a:prstGeom>
          <a:solidFill>
            <a:schemeClr val="bg1"/>
          </a:solidFill>
          <a:ln>
            <a:solidFill>
              <a:srgbClr val="E6652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57150" y="2338388"/>
            <a:ext cx="1085850" cy="1085850"/>
            <a:chOff x="57150" y="2338388"/>
            <a:chExt cx="1085850" cy="1085850"/>
          </a:xfrm>
        </p:grpSpPr>
        <p:sp>
          <p:nvSpPr>
            <p:cNvPr id="11" name="Oval 10"/>
            <p:cNvSpPr/>
            <p:nvPr/>
          </p:nvSpPr>
          <p:spPr>
            <a:xfrm>
              <a:off x="57150" y="2338388"/>
              <a:ext cx="1085850" cy="1085850"/>
            </a:xfrm>
            <a:prstGeom prst="ellipse">
              <a:avLst/>
            </a:prstGeom>
            <a:solidFill>
              <a:schemeClr val="bg1"/>
            </a:solidFill>
            <a:ln>
              <a:solidFill>
                <a:srgbClr val="E6652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5577D303-D0C0-4703-9D20-8E273233D63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78084"/>
            <a:stretch/>
          </p:blipFill>
          <p:spPr>
            <a:xfrm>
              <a:off x="280908" y="2583417"/>
              <a:ext cx="676434" cy="557692"/>
            </a:xfrm>
            <a:prstGeom prst="rect">
              <a:avLst/>
            </a:prstGeom>
          </p:spPr>
        </p:pic>
      </p:grpSp>
      <p:sp>
        <p:nvSpPr>
          <p:cNvPr id="22" name="Content Placeholder 2"/>
          <p:cNvSpPr txBox="1">
            <a:spLocks/>
          </p:cNvSpPr>
          <p:nvPr/>
        </p:nvSpPr>
        <p:spPr>
          <a:xfrm>
            <a:off x="1114425" y="2414588"/>
            <a:ext cx="7410450" cy="1208532"/>
          </a:xfrm>
          <a:prstGeom prst="rect">
            <a:avLst/>
          </a:prstGeom>
        </p:spPr>
        <p:txBody>
          <a:bodyPr vert="horz" lIns="91440" tIns="45720" rIns="91440" bIns="45720" rtlCol="0">
            <a:noAutofit/>
          </a:bodyPr>
          <a:lstStyle>
            <a:lvl1pPr marL="228599" indent="-228599" algn="l" defTabSz="91439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97" indent="-228599" algn="l" defTabSz="91439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5" indent="-228599" algn="l" defTabSz="91439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93"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92"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rgbClr val="E66524"/>
                </a:solidFill>
              </a:rPr>
              <a:t>Historic Buildings </a:t>
            </a:r>
            <a:r>
              <a:rPr lang="en-US" sz="2000" dirty="0"/>
              <a:t>|  </a:t>
            </a:r>
            <a:r>
              <a:rPr lang="ja-JP" altLang="en-US" sz="2000" b="1" dirty="0">
                <a:solidFill>
                  <a:schemeClr val="tx1">
                    <a:lumMod val="50000"/>
                    <a:lumOff val="50000"/>
                  </a:schemeClr>
                </a:solidFill>
                <a:latin typeface="Microsoft JhengHei" panose="020B0604030504040204" pitchFamily="34" charset="-120"/>
                <a:ea typeface="Microsoft JhengHei" panose="020B0604030504040204" pitchFamily="34" charset="-120"/>
              </a:rPr>
              <a:t>历史建筑</a:t>
            </a:r>
            <a:r>
              <a:rPr lang="en-US" altLang="ja-JP" sz="2000" i="1" dirty="0">
                <a:solidFill>
                  <a:schemeClr val="tx1">
                    <a:lumMod val="50000"/>
                    <a:lumOff val="50000"/>
                  </a:schemeClr>
                </a:solidFill>
              </a:rPr>
              <a:t>			                </a:t>
            </a:r>
            <a:r>
              <a:rPr lang="en-US" sz="2000" dirty="0"/>
              <a:t>Because some buildings and structures are historic, making changes will be more complicated and costly. </a:t>
            </a:r>
            <a:r>
              <a:rPr lang="en-US" sz="2000" i="1" dirty="0">
                <a:solidFill>
                  <a:schemeClr val="tx1">
                    <a:lumMod val="50000"/>
                    <a:lumOff val="50000"/>
                  </a:schemeClr>
                </a:solidFill>
              </a:rPr>
              <a:t> </a:t>
            </a:r>
          </a:p>
          <a:p>
            <a:pPr marL="0" indent="0">
              <a:buNone/>
            </a:pPr>
            <a:r>
              <a:rPr lang="zh-CN" altLang="en-US" sz="2000" b="1" dirty="0">
                <a:solidFill>
                  <a:schemeClr val="tx1">
                    <a:lumMod val="50000"/>
                    <a:lumOff val="50000"/>
                  </a:schemeClr>
                </a:solidFill>
              </a:rPr>
              <a:t>由于一些建筑物和建筑物具有历史意义，因此进行更改将更加复杂</a:t>
            </a:r>
            <a:r>
              <a:rPr lang="zh-CN" altLang="en-US" sz="2000" i="1" dirty="0">
                <a:solidFill>
                  <a:schemeClr val="tx1">
                    <a:lumMod val="50000"/>
                    <a:lumOff val="50000"/>
                  </a:schemeClr>
                </a:solidFill>
              </a:rPr>
              <a:t>。</a:t>
            </a:r>
            <a:endParaRPr lang="en-US" sz="2000" dirty="0"/>
          </a:p>
        </p:txBody>
      </p:sp>
      <p:sp>
        <p:nvSpPr>
          <p:cNvPr id="10" name="TextBox 9"/>
          <p:cNvSpPr txBox="1"/>
          <p:nvPr/>
        </p:nvSpPr>
        <p:spPr>
          <a:xfrm>
            <a:off x="5076825" y="4785836"/>
            <a:ext cx="3295651" cy="1200329"/>
          </a:xfrm>
          <a:prstGeom prst="rect">
            <a:avLst/>
          </a:prstGeom>
          <a:noFill/>
        </p:spPr>
        <p:txBody>
          <a:bodyPr wrap="square" rtlCol="0">
            <a:spAutoFit/>
          </a:bodyPr>
          <a:lstStyle/>
          <a:p>
            <a:r>
              <a:rPr lang="en-US" dirty="0"/>
              <a:t>Do you know General Hospital is  eligible for the National Register? </a:t>
            </a:r>
            <a:r>
              <a:rPr lang="zh-CN" altLang="en-US" b="1" dirty="0">
                <a:solidFill>
                  <a:schemeClr val="tx1">
                    <a:lumMod val="50000"/>
                    <a:lumOff val="50000"/>
                  </a:schemeClr>
                </a:solidFill>
                <a:latin typeface="Microsoft JhengHei" panose="020B0604030504040204" pitchFamily="34" charset="-120"/>
                <a:ea typeface="Microsoft JhengHei" panose="020B0604030504040204" pitchFamily="34" charset="-120"/>
              </a:rPr>
              <a:t>您是否知道综合医院有资格获得国家注册</a:t>
            </a:r>
            <a:endParaRPr lang="en-US" b="1" dirty="0">
              <a:latin typeface="Microsoft JhengHei" panose="020B0604030504040204" pitchFamily="34" charset="-120"/>
              <a:ea typeface="Microsoft JhengHei" panose="020B0604030504040204" pitchFamily="34" charset="-120"/>
            </a:endParaRPr>
          </a:p>
        </p:txBody>
      </p:sp>
      <p:sp>
        <p:nvSpPr>
          <p:cNvPr id="12" name="Title 1"/>
          <p:cNvSpPr>
            <a:spLocks noGrp="1"/>
          </p:cNvSpPr>
          <p:nvPr>
            <p:ph type="title"/>
          </p:nvPr>
        </p:nvSpPr>
        <p:spPr>
          <a:xfrm>
            <a:off x="211865" y="835025"/>
            <a:ext cx="8705850" cy="1029179"/>
          </a:xfrm>
        </p:spPr>
        <p:txBody>
          <a:bodyPr>
            <a:normAutofit fontScale="90000"/>
          </a:bodyPr>
          <a:lstStyle/>
          <a:p>
            <a:r>
              <a:rPr lang="en-US" dirty="0"/>
              <a:t>What are the Main Challenges? </a:t>
            </a:r>
            <a:br>
              <a:rPr lang="en-US" dirty="0"/>
            </a:br>
            <a:r>
              <a:rPr lang="zh-CN" altLang="en-US" dirty="0">
                <a:solidFill>
                  <a:schemeClr val="tx1">
                    <a:lumMod val="50000"/>
                    <a:lumOff val="50000"/>
                  </a:schemeClr>
                </a:solidFill>
                <a:latin typeface="Microsoft JhengHei" panose="020B0604030504040204" pitchFamily="34" charset="-120"/>
                <a:ea typeface="Microsoft JhengHei" panose="020B0604030504040204" pitchFamily="34" charset="-120"/>
              </a:rPr>
              <a:t>主要挑战是什么？</a:t>
            </a:r>
            <a:br>
              <a:rPr lang="es-ES" i="1" dirty="0">
                <a:solidFill>
                  <a:schemeClr val="tx1">
                    <a:lumMod val="50000"/>
                    <a:lumOff val="50000"/>
                  </a:schemeClr>
                </a:solidFill>
              </a:rPr>
            </a:br>
            <a:br>
              <a:rPr lang="en-US" dirty="0"/>
            </a:br>
            <a:endParaRPr lang="en-US" dirty="0"/>
          </a:p>
        </p:txBody>
      </p:sp>
    </p:spTree>
    <p:extLst>
      <p:ext uri="{BB962C8B-B14F-4D97-AF65-F5344CB8AC3E}">
        <p14:creationId xmlns:p14="http://schemas.microsoft.com/office/powerpoint/2010/main" val="31448740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865" y="835025"/>
            <a:ext cx="8705850" cy="1029179"/>
          </a:xfrm>
        </p:spPr>
        <p:txBody>
          <a:bodyPr>
            <a:normAutofit fontScale="90000"/>
          </a:bodyPr>
          <a:lstStyle/>
          <a:p>
            <a:r>
              <a:rPr lang="en-US" dirty="0"/>
              <a:t>What are the Main Challenges? </a:t>
            </a:r>
            <a:br>
              <a:rPr lang="en-US" dirty="0"/>
            </a:br>
            <a:r>
              <a:rPr lang="zh-CN" altLang="en-US" dirty="0">
                <a:solidFill>
                  <a:schemeClr val="tx1">
                    <a:lumMod val="50000"/>
                    <a:lumOff val="50000"/>
                  </a:schemeClr>
                </a:solidFill>
                <a:latin typeface="Microsoft JhengHei" panose="020B0604030504040204" pitchFamily="34" charset="-120"/>
                <a:ea typeface="Microsoft JhengHei" panose="020B0604030504040204" pitchFamily="34" charset="-120"/>
              </a:rPr>
              <a:t>主要挑战是什么？</a:t>
            </a:r>
            <a:br>
              <a:rPr lang="es-ES" i="1" dirty="0">
                <a:solidFill>
                  <a:schemeClr val="tx1">
                    <a:lumMod val="50000"/>
                    <a:lumOff val="50000"/>
                  </a:schemeClr>
                </a:solidFill>
              </a:rPr>
            </a:br>
            <a:br>
              <a:rPr lang="en-US" dirty="0"/>
            </a:br>
            <a:endParaRPr lang="en-US" dirty="0"/>
          </a:p>
        </p:txBody>
      </p:sp>
      <p:grpSp>
        <p:nvGrpSpPr>
          <p:cNvPr id="3" name="Group 2"/>
          <p:cNvGrpSpPr/>
          <p:nvPr/>
        </p:nvGrpSpPr>
        <p:grpSpPr>
          <a:xfrm>
            <a:off x="57150" y="2338388"/>
            <a:ext cx="1085850" cy="1085850"/>
            <a:chOff x="57150" y="2338388"/>
            <a:chExt cx="1085850" cy="1085850"/>
          </a:xfrm>
        </p:grpSpPr>
        <p:sp>
          <p:nvSpPr>
            <p:cNvPr id="9" name="Oval 8"/>
            <p:cNvSpPr/>
            <p:nvPr/>
          </p:nvSpPr>
          <p:spPr>
            <a:xfrm>
              <a:off x="57150" y="2338388"/>
              <a:ext cx="1085850" cy="1085850"/>
            </a:xfrm>
            <a:prstGeom prst="ellipse">
              <a:avLst/>
            </a:prstGeom>
            <a:solidFill>
              <a:schemeClr val="bg1"/>
            </a:solidFill>
            <a:ln>
              <a:solidFill>
                <a:srgbClr val="E6652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141F0AC-5090-43F5-85B5-32CD1A503AF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5718" t="17010" r="62153"/>
            <a:stretch/>
          </p:blipFill>
          <p:spPr>
            <a:xfrm>
              <a:off x="247650" y="2609849"/>
              <a:ext cx="777548" cy="556497"/>
            </a:xfrm>
            <a:prstGeom prst="rect">
              <a:avLst/>
            </a:prstGeom>
          </p:spPr>
        </p:pic>
      </p:grpSp>
      <p:sp>
        <p:nvSpPr>
          <p:cNvPr id="20" name="Content Placeholder 2"/>
          <p:cNvSpPr txBox="1">
            <a:spLocks/>
          </p:cNvSpPr>
          <p:nvPr/>
        </p:nvSpPr>
        <p:spPr>
          <a:xfrm>
            <a:off x="1114425" y="2327431"/>
            <a:ext cx="7410450" cy="734141"/>
          </a:xfrm>
          <a:prstGeom prst="rect">
            <a:avLst/>
          </a:prstGeom>
        </p:spPr>
        <p:txBody>
          <a:bodyPr vert="horz" lIns="91440" tIns="45720" rIns="91440" bIns="45720" rtlCol="0">
            <a:noAutofit/>
          </a:bodyPr>
          <a:lstStyle>
            <a:lvl1pPr marL="228599" indent="-228599" algn="l" defTabSz="91439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97" indent="-228599" algn="l" defTabSz="91439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5" indent="-228599" algn="l" defTabSz="91439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93"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92"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rgbClr val="E66524"/>
                </a:solidFill>
              </a:rPr>
              <a:t>Lack of Funding </a:t>
            </a:r>
            <a:r>
              <a:rPr lang="en-US" sz="2000" dirty="0"/>
              <a:t>| </a:t>
            </a:r>
            <a:r>
              <a:rPr lang="en-US" sz="2000" b="1" dirty="0">
                <a:latin typeface="Microsoft JhengHei" panose="020B0604030504040204" pitchFamily="34" charset="-120"/>
                <a:ea typeface="Microsoft JhengHei" panose="020B0604030504040204" pitchFamily="34" charset="-120"/>
              </a:rPr>
              <a:t> </a:t>
            </a:r>
            <a:r>
              <a:rPr lang="ja-JP" altLang="en-US" sz="2000" b="1" dirty="0">
                <a:solidFill>
                  <a:schemeClr val="tx1">
                    <a:lumMod val="50000"/>
                    <a:lumOff val="50000"/>
                  </a:schemeClr>
                </a:solidFill>
                <a:latin typeface="Microsoft JhengHei" panose="020B0604030504040204" pitchFamily="34" charset="-120"/>
                <a:ea typeface="Microsoft JhengHei" panose="020B0604030504040204" pitchFamily="34" charset="-120"/>
              </a:rPr>
              <a:t>缺乏资金</a:t>
            </a:r>
            <a:r>
              <a:rPr lang="en-US" altLang="ja-JP" sz="2000" i="1" dirty="0">
                <a:solidFill>
                  <a:schemeClr val="tx1">
                    <a:lumMod val="50000"/>
                    <a:lumOff val="50000"/>
                  </a:schemeClr>
                </a:solidFill>
              </a:rPr>
              <a:t>		                                         </a:t>
            </a:r>
            <a:r>
              <a:rPr lang="en-US" sz="1800" dirty="0"/>
              <a:t>The County does not have funds to repair or improve General Hospital and West Campus. That means some future uses will need to generate income to support other uses. Other creative funding ideas will need to be explored as well.</a:t>
            </a:r>
            <a:r>
              <a:rPr lang="en-US" sz="1800" i="1" dirty="0">
                <a:solidFill>
                  <a:schemeClr val="tx1">
                    <a:lumMod val="50000"/>
                    <a:lumOff val="50000"/>
                  </a:schemeClr>
                </a:solidFill>
              </a:rPr>
              <a:t> </a:t>
            </a:r>
          </a:p>
          <a:p>
            <a:pPr marL="0" indent="0">
              <a:buNone/>
            </a:pPr>
            <a:r>
              <a:rPr lang="zh-CN" altLang="en-US" sz="1800" b="1" dirty="0">
                <a:solidFill>
                  <a:schemeClr val="tx1">
                    <a:lumMod val="50000"/>
                    <a:lumOff val="50000"/>
                  </a:schemeClr>
                </a:solidFill>
                <a:latin typeface="Microsoft JhengHei" panose="020B0604030504040204" pitchFamily="34" charset="-120"/>
                <a:ea typeface="Microsoft JhengHei" panose="020B0604030504040204" pitchFamily="34" charset="-120"/>
              </a:rPr>
              <a:t>该县没有资金修复或改善综合医院或園区。 这意味着某些用途可能需要产生收入以支持其他用途。 还需要探索其他创造性的资金想法。</a:t>
            </a:r>
            <a:endParaRPr lang="en-US" sz="2000" b="1" dirty="0">
              <a:latin typeface="Microsoft JhengHei" panose="020B0604030504040204" pitchFamily="34" charset="-120"/>
              <a:ea typeface="Microsoft JhengHei" panose="020B0604030504040204" pitchFamily="34" charset="-120"/>
            </a:endParaRPr>
          </a:p>
          <a:p>
            <a:pPr marL="0" indent="0">
              <a:buNone/>
            </a:pPr>
            <a:endParaRPr lang="en-US" sz="2000" dirty="0"/>
          </a:p>
        </p:txBody>
      </p:sp>
      <p:sp>
        <p:nvSpPr>
          <p:cNvPr id="8" name="Rectangular Callout 7"/>
          <p:cNvSpPr/>
          <p:nvPr/>
        </p:nvSpPr>
        <p:spPr>
          <a:xfrm>
            <a:off x="4981575" y="4645890"/>
            <a:ext cx="3662093" cy="1708741"/>
          </a:xfrm>
          <a:prstGeom prst="wedgeRectCallout">
            <a:avLst/>
          </a:prstGeom>
          <a:solidFill>
            <a:schemeClr val="bg1"/>
          </a:solidFill>
          <a:ln>
            <a:solidFill>
              <a:srgbClr val="E6652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062536" y="4715430"/>
            <a:ext cx="3462339" cy="1077218"/>
          </a:xfrm>
          <a:prstGeom prst="rect">
            <a:avLst/>
          </a:prstGeom>
          <a:noFill/>
        </p:spPr>
        <p:txBody>
          <a:bodyPr wrap="square" rtlCol="0">
            <a:spAutoFit/>
          </a:bodyPr>
          <a:lstStyle/>
          <a:p>
            <a:r>
              <a:rPr lang="en-US" sz="1600" dirty="0"/>
              <a:t>Do you know Funding strategies include 20% Federal Historic Preservation Tax Credit? </a:t>
            </a:r>
            <a:r>
              <a:rPr lang="zh-CN" altLang="en-US" sz="1600" b="1" dirty="0">
                <a:solidFill>
                  <a:schemeClr val="tx1">
                    <a:lumMod val="50000"/>
                    <a:lumOff val="50000"/>
                  </a:schemeClr>
                </a:solidFill>
                <a:latin typeface="Microsoft JhengHei" panose="020B0604030504040204" pitchFamily="34" charset="-120"/>
                <a:ea typeface="Microsoft JhengHei" panose="020B0604030504040204" pitchFamily="34" charset="-120"/>
              </a:rPr>
              <a:t>您知道资助策略包括</a:t>
            </a:r>
            <a:r>
              <a:rPr lang="en-US" altLang="zh-CN" sz="1600" b="1" dirty="0">
                <a:solidFill>
                  <a:schemeClr val="tx1">
                    <a:lumMod val="50000"/>
                    <a:lumOff val="50000"/>
                  </a:schemeClr>
                </a:solidFill>
                <a:latin typeface="Microsoft JhengHei" panose="020B0604030504040204" pitchFamily="34" charset="-120"/>
                <a:ea typeface="Microsoft JhengHei" panose="020B0604030504040204" pitchFamily="34" charset="-120"/>
              </a:rPr>
              <a:t>20</a:t>
            </a:r>
            <a:r>
              <a:rPr lang="zh-CN" altLang="en-US" sz="1600" b="1" dirty="0">
                <a:solidFill>
                  <a:schemeClr val="tx1">
                    <a:lumMod val="50000"/>
                    <a:lumOff val="50000"/>
                  </a:schemeClr>
                </a:solidFill>
                <a:latin typeface="Microsoft JhengHei" panose="020B0604030504040204" pitchFamily="34" charset="-120"/>
                <a:ea typeface="Microsoft JhengHei" panose="020B0604030504040204" pitchFamily="34" charset="-120"/>
              </a:rPr>
              <a:t>％的联邦历史保护税收抵免吗？</a:t>
            </a:r>
            <a:endParaRPr lang="en-US" b="1" dirty="0">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27208502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0" y="1631201"/>
            <a:ext cx="4248150" cy="4062412"/>
          </a:xfrm>
          <a:prstGeom prst="rect">
            <a:avLst/>
          </a:prstGeom>
          <a:solidFill>
            <a:srgbClr val="509CBC">
              <a:alpha val="79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p:cNvSpPr txBox="1">
            <a:spLocks/>
          </p:cNvSpPr>
          <p:nvPr/>
        </p:nvSpPr>
        <p:spPr>
          <a:xfrm>
            <a:off x="4572001" y="1986006"/>
            <a:ext cx="4133850" cy="3555207"/>
          </a:xfrm>
          <a:prstGeom prst="rect">
            <a:avLst/>
          </a:prstGeom>
        </p:spPr>
        <p:txBody>
          <a:bodyPr vert="horz" lIns="91440" tIns="45720" rIns="91440" bIns="45720" rtlCol="0" anchor="b">
            <a:noAutofit/>
          </a:bodyPr>
          <a:lstStyle>
            <a:lvl1pPr marL="228599" indent="-228599" algn="l" defTabSz="91439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97" indent="-228599" algn="l" defTabSz="91439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5" indent="-228599" algn="l" defTabSz="91439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93"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92"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98" lvl="1" indent="0" algn="r">
              <a:buNone/>
            </a:pPr>
            <a:r>
              <a:rPr lang="en-US" sz="3600" b="1" dirty="0">
                <a:solidFill>
                  <a:schemeClr val="bg1"/>
                </a:solidFill>
              </a:rPr>
              <a:t>Your Station Input</a:t>
            </a:r>
          </a:p>
          <a:p>
            <a:pPr marL="457198" lvl="1" indent="0" algn="r">
              <a:buNone/>
            </a:pPr>
            <a:r>
              <a:rPr lang="ja-JP" altLang="en-US" sz="3600" b="1" dirty="0">
                <a:solidFill>
                  <a:schemeClr val="bg1"/>
                </a:solidFill>
                <a:latin typeface="Microsoft JhengHei" panose="020B0604030504040204" pitchFamily="34" charset="-120"/>
                <a:ea typeface="Microsoft JhengHei" panose="020B0604030504040204" pitchFamily="34" charset="-120"/>
              </a:rPr>
              <a:t>您的建議输入</a:t>
            </a:r>
            <a:endParaRPr lang="en-US" sz="3600" b="1" dirty="0">
              <a:solidFill>
                <a:schemeClr val="bg1"/>
              </a:solidFill>
              <a:latin typeface="Microsoft JhengHei" panose="020B0604030504040204" pitchFamily="34" charset="-120"/>
              <a:ea typeface="Microsoft JhengHei" panose="020B0604030504040204" pitchFamily="34" charset="-120"/>
            </a:endParaRPr>
          </a:p>
        </p:txBody>
      </p:sp>
      <p:sp>
        <p:nvSpPr>
          <p:cNvPr id="4" name="Rectangle 3">
            <a:extLst>
              <a:ext uri="{FF2B5EF4-FFF2-40B4-BE49-F238E27FC236}">
                <a16:creationId xmlns:a16="http://schemas.microsoft.com/office/drawing/2014/main" id="{41B0A567-ADC0-419D-9982-8573E5A4EA85}"/>
              </a:ext>
            </a:extLst>
          </p:cNvPr>
          <p:cNvSpPr/>
          <p:nvPr/>
        </p:nvSpPr>
        <p:spPr>
          <a:xfrm>
            <a:off x="1217333" y="800100"/>
            <a:ext cx="6650317" cy="584775"/>
          </a:xfrm>
          <a:prstGeom prst="rect">
            <a:avLst/>
          </a:prstGeom>
        </p:spPr>
        <p:txBody>
          <a:bodyPr wrap="square">
            <a:spAutoFit/>
          </a:bodyPr>
          <a:lstStyle/>
          <a:p>
            <a:r>
              <a:rPr lang="zh-CN" altLang="en-US" sz="3200" b="1" spc="100" dirty="0">
                <a:solidFill>
                  <a:schemeClr val="bg1"/>
                </a:solidFill>
                <a:latin typeface="Microsoft JhengHei" panose="020B0604030504040204" pitchFamily="34" charset="-120"/>
                <a:ea typeface="Microsoft JhengHei" panose="020B0604030504040204" pitchFamily="34" charset="-120"/>
              </a:rPr>
              <a:t>医院可行性研究</a:t>
            </a:r>
            <a:endParaRPr lang="en-US" sz="3200" dirty="0"/>
          </a:p>
        </p:txBody>
      </p:sp>
    </p:spTree>
    <p:extLst>
      <p:ext uri="{BB962C8B-B14F-4D97-AF65-F5344CB8AC3E}">
        <p14:creationId xmlns:p14="http://schemas.microsoft.com/office/powerpoint/2010/main" val="1672415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43D0F29-405E-4654-B5EB-F96F0FB18A08}"/>
              </a:ext>
            </a:extLst>
          </p:cNvPr>
          <p:cNvSpPr/>
          <p:nvPr/>
        </p:nvSpPr>
        <p:spPr>
          <a:xfrm>
            <a:off x="333373" y="2049666"/>
            <a:ext cx="8467725" cy="3293209"/>
          </a:xfrm>
          <a:prstGeom prst="rect">
            <a:avLst/>
          </a:prstGeom>
        </p:spPr>
        <p:txBody>
          <a:bodyPr wrap="square">
            <a:spAutoFit/>
          </a:bodyPr>
          <a:lstStyle/>
          <a:p>
            <a:pPr marL="457200" indent="-457200">
              <a:buFont typeface="Arial" panose="020B0604020202020204" pitchFamily="34" charset="0"/>
              <a:buChar char="•"/>
            </a:pPr>
            <a:r>
              <a:rPr lang="en-US" dirty="0"/>
              <a:t>Provide an overview of the General Hospital Feasibility Study, including West Campus</a:t>
            </a:r>
          </a:p>
          <a:p>
            <a:pPr lvl="1"/>
            <a:r>
              <a:rPr lang="zh-CN" altLang="en-US" dirty="0">
                <a:solidFill>
                  <a:schemeClr val="tx1">
                    <a:lumMod val="50000"/>
                    <a:lumOff val="50000"/>
                  </a:schemeClr>
                </a:solidFill>
                <a:latin typeface="Microsoft JhengHei" panose="020B0604030504040204" pitchFamily="34" charset="-120"/>
                <a:ea typeface="Microsoft JhengHei" panose="020B0604030504040204" pitchFamily="34" charset="-120"/>
              </a:rPr>
              <a:t>概述综合医院可行性研究，包括園区</a:t>
            </a:r>
            <a:endParaRPr lang="en-US" altLang="zh-CN" dirty="0">
              <a:solidFill>
                <a:schemeClr val="tx1">
                  <a:lumMod val="50000"/>
                  <a:lumOff val="50000"/>
                </a:schemeClr>
              </a:solidFill>
              <a:latin typeface="Microsoft JhengHei" panose="020B0604030504040204" pitchFamily="34" charset="-120"/>
              <a:ea typeface="Microsoft JhengHei" panose="020B0604030504040204" pitchFamily="34" charset="-120"/>
            </a:endParaRPr>
          </a:p>
          <a:p>
            <a:pPr lvl="1"/>
            <a:endParaRPr lang="en-US" dirty="0">
              <a:solidFill>
                <a:schemeClr val="tx1">
                  <a:lumMod val="50000"/>
                  <a:lumOff val="50000"/>
                </a:schemeClr>
              </a:solidFill>
            </a:endParaRPr>
          </a:p>
          <a:p>
            <a:pPr marL="457200" indent="-457200">
              <a:buFont typeface="Arial" panose="020B0604020202020204" pitchFamily="34" charset="0"/>
              <a:buChar char="•"/>
            </a:pPr>
            <a:r>
              <a:rPr lang="en-US" dirty="0"/>
              <a:t>Hear how you think the building and West Campus could best be used to benefit the community,  and what issues are most important to you</a:t>
            </a:r>
          </a:p>
          <a:p>
            <a:pPr lvl="1"/>
            <a:r>
              <a:rPr lang="zh-CN" altLang="en-US" dirty="0">
                <a:solidFill>
                  <a:schemeClr val="tx1">
                    <a:lumMod val="50000"/>
                    <a:lumOff val="50000"/>
                  </a:schemeClr>
                </a:solidFill>
                <a:latin typeface="Microsoft JhengHei" panose="020B0604030504040204" pitchFamily="34" charset="-120"/>
                <a:ea typeface="Microsoft JhengHei" panose="020B0604030504040204" pitchFamily="34" charset="-120"/>
              </a:rPr>
              <a:t>听听您认为建筑和園区如何最好地用于社区，以及哪些问题对您最重要</a:t>
            </a:r>
            <a:endParaRPr lang="en-US" altLang="zh-CN" dirty="0">
              <a:solidFill>
                <a:schemeClr val="tx1">
                  <a:lumMod val="50000"/>
                  <a:lumOff val="50000"/>
                </a:schemeClr>
              </a:solidFill>
              <a:latin typeface="Microsoft JhengHei" panose="020B0604030504040204" pitchFamily="34" charset="-120"/>
              <a:ea typeface="Microsoft JhengHei" panose="020B0604030504040204" pitchFamily="34" charset="-120"/>
            </a:endParaRPr>
          </a:p>
          <a:p>
            <a:pPr lvl="1"/>
            <a:endParaRPr lang="en-US" dirty="0">
              <a:solidFill>
                <a:schemeClr val="tx1">
                  <a:lumMod val="50000"/>
                  <a:lumOff val="50000"/>
                </a:schemeClr>
              </a:solidFill>
              <a:latin typeface="Microsoft JhengHei" panose="020B0604030504040204" pitchFamily="34" charset="-120"/>
              <a:ea typeface="Microsoft JhengHei" panose="020B0604030504040204" pitchFamily="34" charset="-120"/>
            </a:endParaRPr>
          </a:p>
          <a:p>
            <a:pPr marL="457200" indent="-457200">
              <a:buFont typeface="Arial" panose="020B0604020202020204" pitchFamily="34" charset="0"/>
              <a:buChar char="•"/>
            </a:pPr>
            <a:r>
              <a:rPr lang="en-US" dirty="0"/>
              <a:t>Answer your questions about the Study</a:t>
            </a:r>
          </a:p>
          <a:p>
            <a:pPr lvl="1"/>
            <a:r>
              <a:rPr lang="zh-CN" altLang="en-US" dirty="0">
                <a:solidFill>
                  <a:schemeClr val="tx1">
                    <a:lumMod val="50000"/>
                    <a:lumOff val="50000"/>
                  </a:schemeClr>
                </a:solidFill>
                <a:latin typeface="Microsoft JhengHei" panose="020B0604030504040204" pitchFamily="34" charset="-120"/>
                <a:ea typeface="Microsoft JhengHei" panose="020B0604030504040204" pitchFamily="34" charset="-120"/>
              </a:rPr>
              <a:t>回答您关于该研究的问题</a:t>
            </a:r>
            <a:endParaRPr lang="en-US" dirty="0">
              <a:solidFill>
                <a:schemeClr val="tx1">
                  <a:lumMod val="50000"/>
                  <a:lumOff val="50000"/>
                </a:schemeClr>
              </a:solidFill>
              <a:latin typeface="Microsoft JhengHei" panose="020B0604030504040204" pitchFamily="34" charset="-120"/>
              <a:ea typeface="Microsoft JhengHei" panose="020B0604030504040204" pitchFamily="34" charset="-120"/>
            </a:endParaRPr>
          </a:p>
          <a:p>
            <a:pPr marL="914400" lvl="1" indent="-457200">
              <a:buFont typeface="Arial" panose="020B0604020202020204" pitchFamily="34" charset="0"/>
              <a:buChar char="•"/>
            </a:pPr>
            <a:endParaRPr lang="en-US" sz="2800" dirty="0"/>
          </a:p>
        </p:txBody>
      </p:sp>
      <p:sp>
        <p:nvSpPr>
          <p:cNvPr id="5" name="Title 1"/>
          <p:cNvSpPr txBox="1">
            <a:spLocks/>
          </p:cNvSpPr>
          <p:nvPr/>
        </p:nvSpPr>
        <p:spPr>
          <a:xfrm>
            <a:off x="333374" y="817614"/>
            <a:ext cx="8467725" cy="1029179"/>
          </a:xfrm>
          <a:prstGeom prst="rect">
            <a:avLst/>
          </a:prstGeom>
        </p:spPr>
        <p:txBody>
          <a:bodyPr vert="horz" lIns="91440" tIns="45720" rIns="91440" bIns="45720" rtlCol="0" anchor="t">
            <a:normAutofit/>
          </a:bodyPr>
          <a:lstStyle>
            <a:lvl1pPr algn="l" defTabSz="914396" rtl="0" eaLnBrk="1" latinLnBrk="0" hangingPunct="1">
              <a:lnSpc>
                <a:spcPct val="90000"/>
              </a:lnSpc>
              <a:spcBef>
                <a:spcPct val="0"/>
              </a:spcBef>
              <a:buNone/>
              <a:defRPr sz="3200" b="1" kern="1200">
                <a:solidFill>
                  <a:schemeClr val="tx1"/>
                </a:solidFill>
                <a:latin typeface="+mn-lt"/>
                <a:ea typeface="+mj-ea"/>
                <a:cs typeface="+mj-cs"/>
              </a:defRPr>
            </a:lvl1pPr>
          </a:lstStyle>
          <a:p>
            <a:r>
              <a:rPr lang="en-US" dirty="0"/>
              <a:t>Purpose of Today’s Meeting </a:t>
            </a:r>
          </a:p>
          <a:p>
            <a:r>
              <a:rPr lang="zh-CN" altLang="en-US" sz="2800" dirty="0">
                <a:solidFill>
                  <a:schemeClr val="tx1">
                    <a:lumMod val="50000"/>
                    <a:lumOff val="50000"/>
                  </a:schemeClr>
                </a:solidFill>
                <a:latin typeface="Microsoft JhengHei" panose="020B0604030504040204" pitchFamily="34" charset="-120"/>
                <a:ea typeface="Microsoft JhengHei" panose="020B0604030504040204" pitchFamily="34" charset="-120"/>
              </a:rPr>
              <a:t>今天会议的目的</a:t>
            </a:r>
            <a:endParaRPr lang="x-none" sz="2800" dirty="0">
              <a:solidFill>
                <a:schemeClr val="tx1">
                  <a:lumMod val="50000"/>
                  <a:lumOff val="50000"/>
                </a:schemeClr>
              </a:solidFill>
            </a:endParaRPr>
          </a:p>
        </p:txBody>
      </p:sp>
      <p:sp>
        <p:nvSpPr>
          <p:cNvPr id="4" name="Rectangle 3">
            <a:extLst>
              <a:ext uri="{FF2B5EF4-FFF2-40B4-BE49-F238E27FC236}">
                <a16:creationId xmlns:a16="http://schemas.microsoft.com/office/drawing/2014/main" id="{12DA40C9-A977-4BFA-8B99-22A8E948AB4E}"/>
              </a:ext>
            </a:extLst>
          </p:cNvPr>
          <p:cNvSpPr/>
          <p:nvPr/>
        </p:nvSpPr>
        <p:spPr>
          <a:xfrm>
            <a:off x="6056033" y="0"/>
            <a:ext cx="1890261" cy="369332"/>
          </a:xfrm>
          <a:prstGeom prst="rect">
            <a:avLst/>
          </a:prstGeom>
        </p:spPr>
        <p:txBody>
          <a:bodyPr wrap="none">
            <a:spAutoFit/>
          </a:bodyPr>
          <a:lstStyle/>
          <a:p>
            <a:r>
              <a:rPr lang="zh-CN" altLang="en-US" b="1" spc="100" dirty="0">
                <a:solidFill>
                  <a:schemeClr val="bg1"/>
                </a:solidFill>
                <a:latin typeface="Microsoft JhengHei" panose="020B0604030504040204" pitchFamily="34" charset="-120"/>
                <a:ea typeface="Microsoft JhengHei" panose="020B0604030504040204" pitchFamily="34" charset="-120"/>
              </a:rPr>
              <a:t>医院可行性研究</a:t>
            </a:r>
            <a:endParaRPr lang="en-US" dirty="0"/>
          </a:p>
        </p:txBody>
      </p:sp>
    </p:spTree>
    <p:extLst>
      <p:ext uri="{BB962C8B-B14F-4D97-AF65-F5344CB8AC3E}">
        <p14:creationId xmlns:p14="http://schemas.microsoft.com/office/powerpoint/2010/main" val="42339487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Station Overview </a:t>
            </a:r>
            <a:r>
              <a:rPr lang="zh-CN" altLang="en-US" dirty="0">
                <a:solidFill>
                  <a:schemeClr val="tx1">
                    <a:lumMod val="50000"/>
                    <a:lumOff val="50000"/>
                  </a:schemeClr>
                </a:solidFill>
                <a:latin typeface="Microsoft JhengHei" panose="020B0604030504040204" pitchFamily="34" charset="-120"/>
                <a:ea typeface="Microsoft JhengHei" panose="020B0604030504040204" pitchFamily="34" charset="-120"/>
              </a:rPr>
              <a:t>您的建議输入</a:t>
            </a:r>
            <a:endParaRPr lang="x-none" i="1" dirty="0">
              <a:solidFill>
                <a:schemeClr val="tx1">
                  <a:lumMod val="50000"/>
                  <a:lumOff val="50000"/>
                </a:schemeClr>
              </a:solidFill>
            </a:endParaRPr>
          </a:p>
        </p:txBody>
      </p:sp>
      <p:sp>
        <p:nvSpPr>
          <p:cNvPr id="26" name="Content Placeholder 5">
            <a:extLst>
              <a:ext uri="{FF2B5EF4-FFF2-40B4-BE49-F238E27FC236}">
                <a16:creationId xmlns:a16="http://schemas.microsoft.com/office/drawing/2014/main" id="{C6156598-D17D-457B-BCD6-5C834047834B}"/>
              </a:ext>
            </a:extLst>
          </p:cNvPr>
          <p:cNvSpPr txBox="1">
            <a:spLocks/>
          </p:cNvSpPr>
          <p:nvPr/>
        </p:nvSpPr>
        <p:spPr>
          <a:xfrm>
            <a:off x="460375" y="1850377"/>
            <a:ext cx="2435225" cy="1121343"/>
          </a:xfrm>
          <a:prstGeom prst="rect">
            <a:avLst/>
          </a:prstGeom>
          <a:ln w="19050">
            <a:solidFill>
              <a:srgbClr val="509CBC"/>
            </a:solidFill>
          </a:ln>
        </p:spPr>
        <p:txBody>
          <a:bodyPr vert="horz" lIns="91440" tIns="45720" rIns="91440" bIns="45720" rtlCol="0">
            <a:normAutofit fontScale="4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50000"/>
                  </a:schemeClr>
                </a:solidFill>
                <a:latin typeface="Swis721 Cn BT" panose="020B0506020202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50000"/>
                  </a:schemeClr>
                </a:solidFill>
                <a:latin typeface="Swis721 Cn BT" panose="020B0506020202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50000"/>
                  </a:schemeClr>
                </a:solidFill>
                <a:latin typeface="Swis721 Cn BT" panose="020B0506020202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50000"/>
                  </a:schemeClr>
                </a:solidFill>
                <a:latin typeface="Swis721 Cn BT" panose="020B050602020203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50000"/>
                  </a:schemeClr>
                </a:solidFill>
                <a:latin typeface="Swis721 Cn BT" panose="020B0506020202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en-US" sz="2000" dirty="0">
              <a:latin typeface="+mn-lt"/>
            </a:endParaRPr>
          </a:p>
          <a:p>
            <a:endParaRPr lang="en-US" dirty="0">
              <a:latin typeface="+mn-lt"/>
            </a:endParaRPr>
          </a:p>
          <a:p>
            <a:pPr marL="0" indent="0" algn="ctr">
              <a:buNone/>
            </a:pPr>
            <a:r>
              <a:rPr lang="zh-CN" altLang="en-US" sz="5600" b="1" dirty="0">
                <a:latin typeface="+mn-lt"/>
              </a:rPr>
              <a:t>什么是综合医院可行性研究？</a:t>
            </a:r>
            <a:endParaRPr lang="en-US" sz="5600" dirty="0">
              <a:latin typeface="+mn-lt"/>
            </a:endParaRPr>
          </a:p>
        </p:txBody>
      </p:sp>
      <p:sp>
        <p:nvSpPr>
          <p:cNvPr id="27" name="Text Placeholder 1">
            <a:extLst>
              <a:ext uri="{FF2B5EF4-FFF2-40B4-BE49-F238E27FC236}">
                <a16:creationId xmlns:a16="http://schemas.microsoft.com/office/drawing/2014/main" id="{02503154-882F-4533-B491-8F756494BCC1}"/>
              </a:ext>
            </a:extLst>
          </p:cNvPr>
          <p:cNvSpPr txBox="1">
            <a:spLocks/>
          </p:cNvSpPr>
          <p:nvPr/>
        </p:nvSpPr>
        <p:spPr>
          <a:xfrm>
            <a:off x="460375" y="1568222"/>
            <a:ext cx="2435225" cy="550293"/>
          </a:xfrm>
          <a:prstGeom prst="rect">
            <a:avLst/>
          </a:prstGeom>
          <a:solidFill>
            <a:srgbClr val="509CBC"/>
          </a:solidFill>
          <a:ln w="19050">
            <a:solidFill>
              <a:schemeClr val="accent1"/>
            </a:solidFill>
          </a:ln>
        </p:spPr>
        <p:txBody>
          <a:bodyPr vert="horz" lIns="91440" tIns="45720" rIns="91440" bIns="45720" rtlCol="0" anchor="t">
            <a:normAutofit/>
          </a:bodyPr>
          <a:lstStyle>
            <a:lvl1pPr marL="0" indent="0" algn="l" defTabSz="914400" rtl="0" eaLnBrk="1" latinLnBrk="0" hangingPunct="1">
              <a:spcBef>
                <a:spcPct val="20000"/>
              </a:spcBef>
              <a:buFont typeface="Arial" panose="020B0604020202020204" pitchFamily="34" charset="0"/>
              <a:buNone/>
              <a:defRPr sz="1800" b="1" kern="1200">
                <a:solidFill>
                  <a:schemeClr val="tx1"/>
                </a:solidFill>
                <a:latin typeface="Swis721 Cn BT" panose="020B050602020203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tx1"/>
                </a:solidFill>
                <a:latin typeface="Swis721 Cn BT" panose="020B0506020202030204"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solidFill>
                <a:latin typeface="Swis721 Cn BT" panose="020B050602020203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solidFill>
                <a:latin typeface="Swis721 Cn BT" panose="020B050602020203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solidFill>
                <a:latin typeface="Swis721 Cn BT" panose="020B050602020203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ctr"/>
            <a:r>
              <a:rPr lang="en-US" sz="2400" dirty="0">
                <a:solidFill>
                  <a:schemeClr val="bg1"/>
                </a:solidFill>
                <a:latin typeface="+mn-lt"/>
              </a:rPr>
              <a:t>1 </a:t>
            </a:r>
            <a:r>
              <a:rPr lang="ja-JP" altLang="en-US" sz="2400" dirty="0">
                <a:solidFill>
                  <a:schemeClr val="bg1"/>
                </a:solidFill>
                <a:latin typeface="+mn-lt"/>
              </a:rPr>
              <a:t>站</a:t>
            </a:r>
            <a:endParaRPr lang="en-US" sz="2400" dirty="0">
              <a:solidFill>
                <a:schemeClr val="bg1"/>
              </a:solidFill>
              <a:latin typeface="+mn-lt"/>
            </a:endParaRPr>
          </a:p>
        </p:txBody>
      </p:sp>
      <p:sp>
        <p:nvSpPr>
          <p:cNvPr id="28" name="Content Placeholder 5">
            <a:extLst>
              <a:ext uri="{FF2B5EF4-FFF2-40B4-BE49-F238E27FC236}">
                <a16:creationId xmlns:a16="http://schemas.microsoft.com/office/drawing/2014/main" id="{26CFD445-2128-43D2-8B39-89A97AFA430C}"/>
              </a:ext>
            </a:extLst>
          </p:cNvPr>
          <p:cNvSpPr txBox="1">
            <a:spLocks/>
          </p:cNvSpPr>
          <p:nvPr/>
        </p:nvSpPr>
        <p:spPr>
          <a:xfrm>
            <a:off x="3279775" y="1867270"/>
            <a:ext cx="2435225" cy="1072580"/>
          </a:xfrm>
          <a:prstGeom prst="rect">
            <a:avLst/>
          </a:prstGeom>
          <a:ln w="19050">
            <a:solidFill>
              <a:srgbClr val="509CBC"/>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50000"/>
                  </a:schemeClr>
                </a:solidFill>
                <a:latin typeface="Swis721 Cn BT" panose="020B0506020202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50000"/>
                  </a:schemeClr>
                </a:solidFill>
                <a:latin typeface="Swis721 Cn BT" panose="020B0506020202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50000"/>
                  </a:schemeClr>
                </a:solidFill>
                <a:latin typeface="Swis721 Cn BT" panose="020B0506020202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50000"/>
                  </a:schemeClr>
                </a:solidFill>
                <a:latin typeface="Swis721 Cn BT" panose="020B050602020203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50000"/>
                  </a:schemeClr>
                </a:solidFill>
                <a:latin typeface="Swis721 Cn BT" panose="020B0506020202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en-US" sz="2000" dirty="0"/>
          </a:p>
          <a:p>
            <a:pPr marL="0" indent="0" algn="ctr">
              <a:lnSpc>
                <a:spcPct val="80000"/>
              </a:lnSpc>
              <a:buNone/>
            </a:pPr>
            <a:endParaRPr lang="en-US" altLang="zh-CN" sz="1800" b="1" dirty="0">
              <a:latin typeface="+mn-lt"/>
            </a:endParaRPr>
          </a:p>
          <a:p>
            <a:pPr marL="0" indent="0" algn="ctr">
              <a:lnSpc>
                <a:spcPct val="80000"/>
              </a:lnSpc>
              <a:buNone/>
            </a:pPr>
            <a:r>
              <a:rPr lang="zh-CN" altLang="en-US" sz="1800" b="1" dirty="0">
                <a:latin typeface="+mn-lt"/>
              </a:rPr>
              <a:t>社区参与过程</a:t>
            </a:r>
            <a:endParaRPr lang="en-US" sz="1800" b="1" dirty="0">
              <a:latin typeface="+mn-lt"/>
            </a:endParaRPr>
          </a:p>
        </p:txBody>
      </p:sp>
      <p:sp>
        <p:nvSpPr>
          <p:cNvPr id="29" name="Text Placeholder 1">
            <a:extLst>
              <a:ext uri="{FF2B5EF4-FFF2-40B4-BE49-F238E27FC236}">
                <a16:creationId xmlns:a16="http://schemas.microsoft.com/office/drawing/2014/main" id="{8ABC7789-E675-47F6-AB16-00AFB11735F7}"/>
              </a:ext>
            </a:extLst>
          </p:cNvPr>
          <p:cNvSpPr txBox="1">
            <a:spLocks/>
          </p:cNvSpPr>
          <p:nvPr/>
        </p:nvSpPr>
        <p:spPr>
          <a:xfrm>
            <a:off x="3279775" y="1585115"/>
            <a:ext cx="2435225" cy="550293"/>
          </a:xfrm>
          <a:prstGeom prst="rect">
            <a:avLst/>
          </a:prstGeom>
          <a:solidFill>
            <a:srgbClr val="509CBC"/>
          </a:solidFill>
          <a:ln w="19050">
            <a:solidFill>
              <a:schemeClr val="accent1"/>
            </a:solidFill>
          </a:ln>
        </p:spPr>
        <p:txBody>
          <a:bodyPr vert="horz" lIns="91440" tIns="45720" rIns="91440" bIns="45720" rtlCol="0" anchor="t">
            <a:normAutofit/>
          </a:bodyPr>
          <a:lstStyle>
            <a:lvl1pPr marL="0" indent="0" algn="l" defTabSz="914400" rtl="0" eaLnBrk="1" latinLnBrk="0" hangingPunct="1">
              <a:spcBef>
                <a:spcPct val="20000"/>
              </a:spcBef>
              <a:buFont typeface="Arial" panose="020B0604020202020204" pitchFamily="34" charset="0"/>
              <a:buNone/>
              <a:defRPr sz="1800" b="1" kern="1200">
                <a:solidFill>
                  <a:schemeClr val="tx1"/>
                </a:solidFill>
                <a:latin typeface="Swis721 Cn BT" panose="020B050602020203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tx1"/>
                </a:solidFill>
                <a:latin typeface="Swis721 Cn BT" panose="020B0506020202030204"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solidFill>
                <a:latin typeface="Swis721 Cn BT" panose="020B050602020203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solidFill>
                <a:latin typeface="Swis721 Cn BT" panose="020B050602020203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solidFill>
                <a:latin typeface="Swis721 Cn BT" panose="020B050602020203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ctr"/>
            <a:r>
              <a:rPr lang="en-US" sz="2400" dirty="0">
                <a:solidFill>
                  <a:schemeClr val="bg1"/>
                </a:solidFill>
                <a:latin typeface="+mn-lt"/>
              </a:rPr>
              <a:t>2 </a:t>
            </a:r>
            <a:r>
              <a:rPr lang="ja-JP" altLang="en-US" sz="2400" dirty="0">
                <a:solidFill>
                  <a:schemeClr val="bg1"/>
                </a:solidFill>
              </a:rPr>
              <a:t>站</a:t>
            </a:r>
            <a:endParaRPr lang="en-US" sz="2400" dirty="0">
              <a:solidFill>
                <a:schemeClr val="bg1"/>
              </a:solidFill>
              <a:latin typeface="+mj-lt"/>
            </a:endParaRPr>
          </a:p>
        </p:txBody>
      </p:sp>
      <p:sp>
        <p:nvSpPr>
          <p:cNvPr id="30" name="Content Placeholder 5">
            <a:extLst>
              <a:ext uri="{FF2B5EF4-FFF2-40B4-BE49-F238E27FC236}">
                <a16:creationId xmlns:a16="http://schemas.microsoft.com/office/drawing/2014/main" id="{6CC6B5DB-E9B3-4B9B-B5DC-D917C5234CEC}"/>
              </a:ext>
            </a:extLst>
          </p:cNvPr>
          <p:cNvSpPr txBox="1">
            <a:spLocks/>
          </p:cNvSpPr>
          <p:nvPr/>
        </p:nvSpPr>
        <p:spPr>
          <a:xfrm>
            <a:off x="6175375" y="1867270"/>
            <a:ext cx="2435225" cy="1072580"/>
          </a:xfrm>
          <a:prstGeom prst="rect">
            <a:avLst/>
          </a:prstGeom>
          <a:ln w="19050">
            <a:solidFill>
              <a:srgbClr val="509CBC"/>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50000"/>
                  </a:schemeClr>
                </a:solidFill>
                <a:latin typeface="Swis721 Cn BT" panose="020B0506020202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50000"/>
                  </a:schemeClr>
                </a:solidFill>
                <a:latin typeface="Swis721 Cn BT" panose="020B0506020202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50000"/>
                  </a:schemeClr>
                </a:solidFill>
                <a:latin typeface="Swis721 Cn BT" panose="020B0506020202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50000"/>
                  </a:schemeClr>
                </a:solidFill>
                <a:latin typeface="Swis721 Cn BT" panose="020B050602020203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50000"/>
                  </a:schemeClr>
                </a:solidFill>
                <a:latin typeface="Swis721 Cn BT" panose="020B0506020202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en-US" sz="2000" dirty="0"/>
          </a:p>
          <a:p>
            <a:pPr marL="0" indent="0" algn="ctr">
              <a:lnSpc>
                <a:spcPct val="80000"/>
              </a:lnSpc>
              <a:buNone/>
            </a:pPr>
            <a:r>
              <a:rPr lang="zh-CN" altLang="en-US" sz="1800" b="1" dirty="0">
                <a:latin typeface="+mn-lt"/>
              </a:rPr>
              <a:t>我们对建筑和園区有什么了解？</a:t>
            </a:r>
            <a:endParaRPr lang="en-US" sz="1800" b="1" dirty="0">
              <a:latin typeface="+mn-lt"/>
            </a:endParaRPr>
          </a:p>
        </p:txBody>
      </p:sp>
      <p:sp>
        <p:nvSpPr>
          <p:cNvPr id="31" name="Text Placeholder 1">
            <a:extLst>
              <a:ext uri="{FF2B5EF4-FFF2-40B4-BE49-F238E27FC236}">
                <a16:creationId xmlns:a16="http://schemas.microsoft.com/office/drawing/2014/main" id="{1F2874C3-69BA-4584-8A93-D9012303016D}"/>
              </a:ext>
            </a:extLst>
          </p:cNvPr>
          <p:cNvSpPr txBox="1">
            <a:spLocks/>
          </p:cNvSpPr>
          <p:nvPr/>
        </p:nvSpPr>
        <p:spPr>
          <a:xfrm>
            <a:off x="6175375" y="1585115"/>
            <a:ext cx="2435225" cy="550293"/>
          </a:xfrm>
          <a:prstGeom prst="rect">
            <a:avLst/>
          </a:prstGeom>
          <a:solidFill>
            <a:srgbClr val="509CBC"/>
          </a:solidFill>
          <a:ln w="19050">
            <a:solidFill>
              <a:schemeClr val="accent1"/>
            </a:solidFill>
          </a:ln>
        </p:spPr>
        <p:txBody>
          <a:bodyPr vert="horz" lIns="91440" tIns="45720" rIns="91440" bIns="45720" rtlCol="0" anchor="t">
            <a:normAutofit/>
          </a:bodyPr>
          <a:lstStyle>
            <a:lvl1pPr marL="0" indent="0" algn="l" defTabSz="914400" rtl="0" eaLnBrk="1" latinLnBrk="0" hangingPunct="1">
              <a:spcBef>
                <a:spcPct val="20000"/>
              </a:spcBef>
              <a:buFont typeface="Arial" panose="020B0604020202020204" pitchFamily="34" charset="0"/>
              <a:buNone/>
              <a:defRPr sz="1800" b="1" kern="1200">
                <a:solidFill>
                  <a:schemeClr val="tx1"/>
                </a:solidFill>
                <a:latin typeface="Swis721 Cn BT" panose="020B050602020203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tx1"/>
                </a:solidFill>
                <a:latin typeface="Swis721 Cn BT" panose="020B0506020202030204"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solidFill>
                <a:latin typeface="Swis721 Cn BT" panose="020B050602020203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solidFill>
                <a:latin typeface="Swis721 Cn BT" panose="020B050602020203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solidFill>
                <a:latin typeface="Swis721 Cn BT" panose="020B050602020203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ctr"/>
            <a:r>
              <a:rPr lang="en-US" sz="2400" dirty="0">
                <a:solidFill>
                  <a:schemeClr val="bg1"/>
                </a:solidFill>
                <a:latin typeface="+mn-lt"/>
              </a:rPr>
              <a:t>3 </a:t>
            </a:r>
            <a:r>
              <a:rPr lang="ja-JP" altLang="en-US" sz="2400" dirty="0">
                <a:solidFill>
                  <a:schemeClr val="bg1"/>
                </a:solidFill>
              </a:rPr>
              <a:t>站</a:t>
            </a:r>
            <a:endParaRPr lang="en-US" sz="2400" dirty="0">
              <a:solidFill>
                <a:schemeClr val="bg1"/>
              </a:solidFill>
            </a:endParaRPr>
          </a:p>
        </p:txBody>
      </p:sp>
      <p:sp>
        <p:nvSpPr>
          <p:cNvPr id="32" name="Content Placeholder 5">
            <a:extLst>
              <a:ext uri="{FF2B5EF4-FFF2-40B4-BE49-F238E27FC236}">
                <a16:creationId xmlns:a16="http://schemas.microsoft.com/office/drawing/2014/main" id="{CDE41A18-AA31-4402-8EFC-64AE5536406A}"/>
              </a:ext>
            </a:extLst>
          </p:cNvPr>
          <p:cNvSpPr txBox="1">
            <a:spLocks/>
          </p:cNvSpPr>
          <p:nvPr/>
        </p:nvSpPr>
        <p:spPr>
          <a:xfrm>
            <a:off x="460374" y="3337541"/>
            <a:ext cx="2435225" cy="1124712"/>
          </a:xfrm>
          <a:prstGeom prst="rect">
            <a:avLst/>
          </a:prstGeom>
          <a:ln w="19050">
            <a:solidFill>
              <a:srgbClr val="E66524"/>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50000"/>
                  </a:schemeClr>
                </a:solidFill>
                <a:latin typeface="Swis721 Cn BT" panose="020B0506020202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50000"/>
                  </a:schemeClr>
                </a:solidFill>
                <a:latin typeface="Swis721 Cn BT" panose="020B0506020202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50000"/>
                  </a:schemeClr>
                </a:solidFill>
                <a:latin typeface="Swis721 Cn BT" panose="020B0506020202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50000"/>
                  </a:schemeClr>
                </a:solidFill>
                <a:latin typeface="Swis721 Cn BT" panose="020B050602020203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50000"/>
                  </a:schemeClr>
                </a:solidFill>
                <a:latin typeface="Swis721 Cn BT" panose="020B0506020202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en-US" sz="2000" dirty="0"/>
          </a:p>
          <a:p>
            <a:pPr marL="0" indent="0" algn="ctr">
              <a:lnSpc>
                <a:spcPct val="80000"/>
              </a:lnSpc>
              <a:buNone/>
            </a:pPr>
            <a:endParaRPr lang="en-US" altLang="ja-JP" sz="1800" b="1" dirty="0">
              <a:latin typeface="+mn-lt"/>
            </a:endParaRPr>
          </a:p>
          <a:p>
            <a:pPr marL="0" indent="0" algn="ctr">
              <a:lnSpc>
                <a:spcPct val="80000"/>
              </a:lnSpc>
              <a:buNone/>
            </a:pPr>
            <a:r>
              <a:rPr lang="ja-JP" altLang="en-US" sz="1800" b="1" dirty="0">
                <a:latin typeface="+mn-lt"/>
              </a:rPr>
              <a:t>交通和停车</a:t>
            </a:r>
            <a:endParaRPr lang="en-US" sz="1800" b="1" dirty="0">
              <a:latin typeface="+mn-lt"/>
            </a:endParaRPr>
          </a:p>
        </p:txBody>
      </p:sp>
      <p:sp>
        <p:nvSpPr>
          <p:cNvPr id="33" name="Text Placeholder 1">
            <a:extLst>
              <a:ext uri="{FF2B5EF4-FFF2-40B4-BE49-F238E27FC236}">
                <a16:creationId xmlns:a16="http://schemas.microsoft.com/office/drawing/2014/main" id="{4E5A8637-27A9-4274-BAA0-6E07F30EF817}"/>
              </a:ext>
            </a:extLst>
          </p:cNvPr>
          <p:cNvSpPr txBox="1">
            <a:spLocks/>
          </p:cNvSpPr>
          <p:nvPr/>
        </p:nvSpPr>
        <p:spPr>
          <a:xfrm>
            <a:off x="460374" y="3097799"/>
            <a:ext cx="2435226" cy="539780"/>
          </a:xfrm>
          <a:prstGeom prst="rect">
            <a:avLst/>
          </a:prstGeom>
          <a:solidFill>
            <a:srgbClr val="E66524"/>
          </a:solidFill>
          <a:ln w="19050">
            <a:solidFill>
              <a:srgbClr val="E66524"/>
            </a:solidFill>
          </a:ln>
        </p:spPr>
        <p:txBody>
          <a:bodyPr vert="horz" lIns="91440" tIns="45720" rIns="91440" bIns="45720" rtlCol="0" anchor="t">
            <a:normAutofit/>
          </a:bodyPr>
          <a:lstStyle>
            <a:lvl1pPr marL="0" indent="0" algn="l" defTabSz="914400" rtl="0" eaLnBrk="1" latinLnBrk="0" hangingPunct="1">
              <a:spcBef>
                <a:spcPct val="20000"/>
              </a:spcBef>
              <a:buFont typeface="Arial" panose="020B0604020202020204" pitchFamily="34" charset="0"/>
              <a:buNone/>
              <a:defRPr sz="1800" b="1" kern="1200">
                <a:solidFill>
                  <a:schemeClr val="tx1"/>
                </a:solidFill>
                <a:latin typeface="Swis721 Cn BT" panose="020B050602020203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tx1"/>
                </a:solidFill>
                <a:latin typeface="Swis721 Cn BT" panose="020B0506020202030204"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solidFill>
                <a:latin typeface="Swis721 Cn BT" panose="020B050602020203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solidFill>
                <a:latin typeface="Swis721 Cn BT" panose="020B050602020203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solidFill>
                <a:latin typeface="Swis721 Cn BT" panose="020B050602020203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ctr"/>
            <a:r>
              <a:rPr lang="en-US" sz="2400" dirty="0">
                <a:solidFill>
                  <a:schemeClr val="bg1"/>
                </a:solidFill>
                <a:latin typeface="+mn-lt"/>
              </a:rPr>
              <a:t>4 </a:t>
            </a:r>
            <a:r>
              <a:rPr lang="ja-JP" altLang="en-US" sz="2400" dirty="0">
                <a:solidFill>
                  <a:schemeClr val="bg1"/>
                </a:solidFill>
              </a:rPr>
              <a:t>站</a:t>
            </a:r>
            <a:endParaRPr lang="en-US" sz="2400" dirty="0">
              <a:solidFill>
                <a:schemeClr val="bg1"/>
              </a:solidFill>
              <a:latin typeface="+mn-lt"/>
            </a:endParaRPr>
          </a:p>
        </p:txBody>
      </p:sp>
      <p:sp>
        <p:nvSpPr>
          <p:cNvPr id="34" name="Content Placeholder 5">
            <a:extLst>
              <a:ext uri="{FF2B5EF4-FFF2-40B4-BE49-F238E27FC236}">
                <a16:creationId xmlns:a16="http://schemas.microsoft.com/office/drawing/2014/main" id="{BC83A201-86B7-4971-BAE4-913CA340D9C8}"/>
              </a:ext>
            </a:extLst>
          </p:cNvPr>
          <p:cNvSpPr txBox="1">
            <a:spLocks/>
          </p:cNvSpPr>
          <p:nvPr/>
        </p:nvSpPr>
        <p:spPr>
          <a:xfrm>
            <a:off x="6169024" y="3348683"/>
            <a:ext cx="2435225" cy="1113570"/>
          </a:xfrm>
          <a:prstGeom prst="rect">
            <a:avLst/>
          </a:prstGeom>
          <a:ln w="19050">
            <a:solidFill>
              <a:srgbClr val="E66524"/>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50000"/>
                  </a:schemeClr>
                </a:solidFill>
                <a:latin typeface="Swis721 Cn BT" panose="020B0506020202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50000"/>
                  </a:schemeClr>
                </a:solidFill>
                <a:latin typeface="Swis721 Cn BT" panose="020B0506020202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50000"/>
                  </a:schemeClr>
                </a:solidFill>
                <a:latin typeface="Swis721 Cn BT" panose="020B0506020202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50000"/>
                  </a:schemeClr>
                </a:solidFill>
                <a:latin typeface="Swis721 Cn BT" panose="020B050602020203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50000"/>
                  </a:schemeClr>
                </a:solidFill>
                <a:latin typeface="Swis721 Cn BT" panose="020B0506020202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en-US" sz="2000" dirty="0"/>
          </a:p>
          <a:p>
            <a:pPr marL="0" indent="0" algn="ctr">
              <a:buNone/>
            </a:pPr>
            <a:r>
              <a:rPr lang="zh-CN" altLang="en-US" sz="1800" b="1" dirty="0">
                <a:latin typeface="+mn-lt"/>
              </a:rPr>
              <a:t>主要社区问题</a:t>
            </a:r>
            <a:endParaRPr lang="en-US" sz="1800" b="1" dirty="0">
              <a:latin typeface="+mn-lt"/>
            </a:endParaRPr>
          </a:p>
        </p:txBody>
      </p:sp>
      <p:sp>
        <p:nvSpPr>
          <p:cNvPr id="35" name="Content Placeholder 5">
            <a:extLst>
              <a:ext uri="{FF2B5EF4-FFF2-40B4-BE49-F238E27FC236}">
                <a16:creationId xmlns:a16="http://schemas.microsoft.com/office/drawing/2014/main" id="{3627E420-CE7B-4229-8B75-2D9B0D094E62}"/>
              </a:ext>
            </a:extLst>
          </p:cNvPr>
          <p:cNvSpPr txBox="1">
            <a:spLocks/>
          </p:cNvSpPr>
          <p:nvPr/>
        </p:nvSpPr>
        <p:spPr>
          <a:xfrm>
            <a:off x="3279774" y="3454699"/>
            <a:ext cx="2435225" cy="1113570"/>
          </a:xfrm>
          <a:prstGeom prst="rect">
            <a:avLst/>
          </a:prstGeom>
          <a:ln w="19050">
            <a:solidFill>
              <a:srgbClr val="E66524"/>
            </a:solidFill>
          </a:ln>
        </p:spPr>
        <p:txBody>
          <a:bodyPr vert="horz" lIns="91440" tIns="45720" rIns="91440" bIns="45720" rtlCol="0">
            <a:normAutofit fontScale="3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50000"/>
                  </a:schemeClr>
                </a:solidFill>
                <a:latin typeface="Swis721 Cn BT" panose="020B0506020202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50000"/>
                  </a:schemeClr>
                </a:solidFill>
                <a:latin typeface="Swis721 Cn BT" panose="020B0506020202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50000"/>
                  </a:schemeClr>
                </a:solidFill>
                <a:latin typeface="Swis721 Cn BT" panose="020B0506020202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50000"/>
                  </a:schemeClr>
                </a:solidFill>
                <a:latin typeface="Swis721 Cn BT" panose="020B050602020203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50000"/>
                  </a:schemeClr>
                </a:solidFill>
                <a:latin typeface="Swis721 Cn BT" panose="020B0506020202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en-US" sz="2000" dirty="0"/>
          </a:p>
          <a:p>
            <a:pPr marL="0" indent="0">
              <a:buNone/>
            </a:pPr>
            <a:endParaRPr lang="en-US" dirty="0"/>
          </a:p>
          <a:p>
            <a:pPr marL="0" indent="0" algn="ctr">
              <a:buNone/>
            </a:pPr>
            <a:r>
              <a:rPr lang="zh-CN" altLang="en-US" sz="6400" b="1" dirty="0">
                <a:latin typeface="+mn-lt"/>
              </a:rPr>
              <a:t>建筑和園区如何最有利于社区？</a:t>
            </a:r>
            <a:endParaRPr lang="en-US" sz="6400" b="1" dirty="0">
              <a:latin typeface="+mn-lt"/>
            </a:endParaRPr>
          </a:p>
        </p:txBody>
      </p:sp>
      <p:sp>
        <p:nvSpPr>
          <p:cNvPr id="36" name="Text Placeholder 1">
            <a:extLst>
              <a:ext uri="{FF2B5EF4-FFF2-40B4-BE49-F238E27FC236}">
                <a16:creationId xmlns:a16="http://schemas.microsoft.com/office/drawing/2014/main" id="{721977D9-3F80-48E6-9556-10E6CA59A715}"/>
              </a:ext>
            </a:extLst>
          </p:cNvPr>
          <p:cNvSpPr txBox="1">
            <a:spLocks/>
          </p:cNvSpPr>
          <p:nvPr/>
        </p:nvSpPr>
        <p:spPr>
          <a:xfrm>
            <a:off x="6175374" y="3108941"/>
            <a:ext cx="2435225" cy="539780"/>
          </a:xfrm>
          <a:prstGeom prst="rect">
            <a:avLst/>
          </a:prstGeom>
          <a:solidFill>
            <a:srgbClr val="E66524"/>
          </a:solidFill>
          <a:ln w="19050">
            <a:solidFill>
              <a:srgbClr val="E66524"/>
            </a:solidFill>
          </a:ln>
        </p:spPr>
        <p:txBody>
          <a:bodyPr vert="horz" lIns="91440" tIns="45720" rIns="91440" bIns="45720" rtlCol="0" anchor="t">
            <a:normAutofit/>
          </a:bodyPr>
          <a:lstStyle>
            <a:lvl1pPr marL="0" indent="0" algn="l" defTabSz="914400" rtl="0" eaLnBrk="1" latinLnBrk="0" hangingPunct="1">
              <a:spcBef>
                <a:spcPct val="20000"/>
              </a:spcBef>
              <a:buFont typeface="Arial" panose="020B0604020202020204" pitchFamily="34" charset="0"/>
              <a:buNone/>
              <a:defRPr sz="1800" b="1" kern="1200">
                <a:solidFill>
                  <a:schemeClr val="tx1"/>
                </a:solidFill>
                <a:latin typeface="Swis721 Cn BT" panose="020B050602020203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tx1"/>
                </a:solidFill>
                <a:latin typeface="Swis721 Cn BT" panose="020B0506020202030204"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solidFill>
                <a:latin typeface="Swis721 Cn BT" panose="020B050602020203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solidFill>
                <a:latin typeface="Swis721 Cn BT" panose="020B050602020203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solidFill>
                <a:latin typeface="Swis721 Cn BT" panose="020B050602020203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ctr"/>
            <a:r>
              <a:rPr lang="en-US" sz="2400" dirty="0">
                <a:solidFill>
                  <a:schemeClr val="bg1"/>
                </a:solidFill>
                <a:latin typeface="+mn-lt"/>
              </a:rPr>
              <a:t>6 </a:t>
            </a:r>
            <a:r>
              <a:rPr lang="ja-JP" altLang="en-US" sz="2400" dirty="0">
                <a:solidFill>
                  <a:schemeClr val="bg1"/>
                </a:solidFill>
              </a:rPr>
              <a:t>站</a:t>
            </a:r>
            <a:endParaRPr lang="en-US" sz="2400" dirty="0">
              <a:solidFill>
                <a:schemeClr val="bg1"/>
              </a:solidFill>
              <a:latin typeface="+mn-lt"/>
            </a:endParaRPr>
          </a:p>
        </p:txBody>
      </p:sp>
      <p:sp>
        <p:nvSpPr>
          <p:cNvPr id="37" name="Text Placeholder 1">
            <a:extLst>
              <a:ext uri="{FF2B5EF4-FFF2-40B4-BE49-F238E27FC236}">
                <a16:creationId xmlns:a16="http://schemas.microsoft.com/office/drawing/2014/main" id="{D54B63B2-77BC-4AA1-8332-ABCD850604DE}"/>
              </a:ext>
            </a:extLst>
          </p:cNvPr>
          <p:cNvSpPr txBox="1">
            <a:spLocks/>
          </p:cNvSpPr>
          <p:nvPr/>
        </p:nvSpPr>
        <p:spPr>
          <a:xfrm>
            <a:off x="3279775" y="3108941"/>
            <a:ext cx="2435225" cy="539780"/>
          </a:xfrm>
          <a:prstGeom prst="rect">
            <a:avLst/>
          </a:prstGeom>
          <a:solidFill>
            <a:srgbClr val="E66524"/>
          </a:solidFill>
          <a:ln w="19050">
            <a:solidFill>
              <a:srgbClr val="E66524"/>
            </a:solidFill>
          </a:ln>
        </p:spPr>
        <p:txBody>
          <a:bodyPr vert="horz" lIns="91440" tIns="45720" rIns="91440" bIns="45720" rtlCol="0" anchor="t">
            <a:normAutofit/>
          </a:bodyPr>
          <a:lstStyle>
            <a:lvl1pPr marL="0" indent="0" algn="l" defTabSz="914400" rtl="0" eaLnBrk="1" latinLnBrk="0" hangingPunct="1">
              <a:spcBef>
                <a:spcPct val="20000"/>
              </a:spcBef>
              <a:buFont typeface="Arial" panose="020B0604020202020204" pitchFamily="34" charset="0"/>
              <a:buNone/>
              <a:defRPr sz="1800" b="1" kern="1200">
                <a:solidFill>
                  <a:schemeClr val="tx1"/>
                </a:solidFill>
                <a:latin typeface="Swis721 Cn BT" panose="020B050602020203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tx1"/>
                </a:solidFill>
                <a:latin typeface="Swis721 Cn BT" panose="020B0506020202030204"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solidFill>
                <a:latin typeface="Swis721 Cn BT" panose="020B050602020203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solidFill>
                <a:latin typeface="Swis721 Cn BT" panose="020B050602020203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solidFill>
                <a:latin typeface="Swis721 Cn BT" panose="020B050602020203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ctr"/>
            <a:r>
              <a:rPr lang="en-US" sz="2400" dirty="0">
                <a:solidFill>
                  <a:schemeClr val="bg1"/>
                </a:solidFill>
                <a:latin typeface="+mn-lt"/>
              </a:rPr>
              <a:t>5 </a:t>
            </a:r>
            <a:r>
              <a:rPr lang="ja-JP" altLang="en-US" sz="2400" dirty="0">
                <a:solidFill>
                  <a:schemeClr val="bg1"/>
                </a:solidFill>
              </a:rPr>
              <a:t>站</a:t>
            </a:r>
            <a:endParaRPr lang="en-US" sz="2400" dirty="0">
              <a:solidFill>
                <a:schemeClr val="bg1"/>
              </a:solidFill>
              <a:latin typeface="+mn-lt"/>
            </a:endParaRPr>
          </a:p>
        </p:txBody>
      </p:sp>
      <p:sp>
        <p:nvSpPr>
          <p:cNvPr id="38" name="Content Placeholder 5">
            <a:extLst>
              <a:ext uri="{FF2B5EF4-FFF2-40B4-BE49-F238E27FC236}">
                <a16:creationId xmlns:a16="http://schemas.microsoft.com/office/drawing/2014/main" id="{8386DDE1-2B17-4E46-B17E-53BD108325BC}"/>
              </a:ext>
            </a:extLst>
          </p:cNvPr>
          <p:cNvSpPr txBox="1">
            <a:spLocks/>
          </p:cNvSpPr>
          <p:nvPr/>
        </p:nvSpPr>
        <p:spPr>
          <a:xfrm>
            <a:off x="460374" y="4944221"/>
            <a:ext cx="2435225" cy="1124712"/>
          </a:xfrm>
          <a:prstGeom prst="rect">
            <a:avLst/>
          </a:prstGeom>
          <a:ln w="19050">
            <a:solidFill>
              <a:srgbClr val="92D050"/>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50000"/>
                  </a:schemeClr>
                </a:solidFill>
                <a:latin typeface="Swis721 Cn BT" panose="020B0506020202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50000"/>
                  </a:schemeClr>
                </a:solidFill>
                <a:latin typeface="Swis721 Cn BT" panose="020B0506020202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50000"/>
                  </a:schemeClr>
                </a:solidFill>
                <a:latin typeface="Swis721 Cn BT" panose="020B0506020202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50000"/>
                  </a:schemeClr>
                </a:solidFill>
                <a:latin typeface="Swis721 Cn BT" panose="020B050602020203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50000"/>
                  </a:schemeClr>
                </a:solidFill>
                <a:latin typeface="Swis721 Cn BT" panose="020B0506020202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en-US" sz="2000" dirty="0"/>
          </a:p>
          <a:p>
            <a:pPr marL="0" indent="0" algn="ctr">
              <a:lnSpc>
                <a:spcPct val="80000"/>
              </a:lnSpc>
              <a:buNone/>
            </a:pPr>
            <a:r>
              <a:rPr lang="zh-CN" altLang="en-US" sz="1800" b="1" dirty="0">
                <a:latin typeface="+mn-lt"/>
              </a:rPr>
              <a:t>健康中心与健康创新社区合作</a:t>
            </a:r>
            <a:endParaRPr lang="en-US" sz="1800" b="1" dirty="0">
              <a:latin typeface="+mn-lt"/>
            </a:endParaRPr>
          </a:p>
        </p:txBody>
      </p:sp>
      <p:sp>
        <p:nvSpPr>
          <p:cNvPr id="39" name="Text Placeholder 1">
            <a:extLst>
              <a:ext uri="{FF2B5EF4-FFF2-40B4-BE49-F238E27FC236}">
                <a16:creationId xmlns:a16="http://schemas.microsoft.com/office/drawing/2014/main" id="{242310D5-A07D-4946-99D1-8647FE83FF1A}"/>
              </a:ext>
            </a:extLst>
          </p:cNvPr>
          <p:cNvSpPr txBox="1">
            <a:spLocks/>
          </p:cNvSpPr>
          <p:nvPr/>
        </p:nvSpPr>
        <p:spPr>
          <a:xfrm>
            <a:off x="460374" y="4704479"/>
            <a:ext cx="2435225" cy="539780"/>
          </a:xfrm>
          <a:prstGeom prst="rect">
            <a:avLst/>
          </a:prstGeom>
          <a:solidFill>
            <a:srgbClr val="92D050"/>
          </a:solidFill>
          <a:ln w="19050">
            <a:solidFill>
              <a:srgbClr val="92D050"/>
            </a:solidFill>
          </a:ln>
        </p:spPr>
        <p:txBody>
          <a:bodyPr vert="horz" lIns="91440" tIns="45720" rIns="91440" bIns="45720" rtlCol="0" anchor="t">
            <a:normAutofit/>
          </a:bodyPr>
          <a:lstStyle>
            <a:lvl1pPr marL="0" indent="0" algn="l" defTabSz="914400" rtl="0" eaLnBrk="1" latinLnBrk="0" hangingPunct="1">
              <a:spcBef>
                <a:spcPct val="20000"/>
              </a:spcBef>
              <a:buFont typeface="Arial" panose="020B0604020202020204" pitchFamily="34" charset="0"/>
              <a:buNone/>
              <a:defRPr sz="1800" b="1" kern="1200">
                <a:solidFill>
                  <a:schemeClr val="tx1"/>
                </a:solidFill>
                <a:latin typeface="Swis721 Cn BT" panose="020B050602020203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tx1"/>
                </a:solidFill>
                <a:latin typeface="Swis721 Cn BT" panose="020B0506020202030204"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solidFill>
                <a:latin typeface="Swis721 Cn BT" panose="020B050602020203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solidFill>
                <a:latin typeface="Swis721 Cn BT" panose="020B050602020203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solidFill>
                <a:latin typeface="Swis721 Cn BT" panose="020B050602020203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ctr"/>
            <a:r>
              <a:rPr lang="ja-JP" altLang="en-US" sz="2400" dirty="0">
                <a:solidFill>
                  <a:schemeClr val="bg1"/>
                </a:solidFill>
                <a:latin typeface="+mn-lt"/>
              </a:rPr>
              <a:t>资源表</a:t>
            </a:r>
            <a:endParaRPr lang="en-US" sz="2400" dirty="0">
              <a:solidFill>
                <a:schemeClr val="bg1"/>
              </a:solidFill>
              <a:latin typeface="+mn-lt"/>
            </a:endParaRPr>
          </a:p>
        </p:txBody>
      </p:sp>
      <p:sp>
        <p:nvSpPr>
          <p:cNvPr id="18" name="Content Placeholder 5">
            <a:extLst>
              <a:ext uri="{FF2B5EF4-FFF2-40B4-BE49-F238E27FC236}">
                <a16:creationId xmlns:a16="http://schemas.microsoft.com/office/drawing/2014/main" id="{B68B21DD-6B4D-4063-B4A1-6B084D42ED45}"/>
              </a:ext>
            </a:extLst>
          </p:cNvPr>
          <p:cNvSpPr txBox="1">
            <a:spLocks/>
          </p:cNvSpPr>
          <p:nvPr/>
        </p:nvSpPr>
        <p:spPr>
          <a:xfrm>
            <a:off x="3279774" y="4944221"/>
            <a:ext cx="2435225" cy="1124712"/>
          </a:xfrm>
          <a:prstGeom prst="rect">
            <a:avLst/>
          </a:prstGeom>
          <a:ln w="19050">
            <a:solidFill>
              <a:srgbClr val="92D050"/>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50000"/>
                  </a:schemeClr>
                </a:solidFill>
                <a:latin typeface="Swis721 Cn BT" panose="020B0506020202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50000"/>
                  </a:schemeClr>
                </a:solidFill>
                <a:latin typeface="Swis721 Cn BT" panose="020B0506020202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50000"/>
                  </a:schemeClr>
                </a:solidFill>
                <a:latin typeface="Swis721 Cn BT" panose="020B0506020202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50000"/>
                  </a:schemeClr>
                </a:solidFill>
                <a:latin typeface="Swis721 Cn BT" panose="020B050602020203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50000"/>
                  </a:schemeClr>
                </a:solidFill>
                <a:latin typeface="Swis721 Cn BT" panose="020B0506020202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en-US" sz="2000" dirty="0"/>
          </a:p>
          <a:p>
            <a:pPr marL="0" indent="0" algn="ctr">
              <a:lnSpc>
                <a:spcPct val="80000"/>
              </a:lnSpc>
              <a:buNone/>
            </a:pPr>
            <a:r>
              <a:rPr lang="ja-JP" altLang="en-US" sz="1800" b="1" dirty="0">
                <a:latin typeface="+mn-lt"/>
              </a:rPr>
              <a:t>主管</a:t>
            </a:r>
            <a:r>
              <a:rPr lang="en-US" sz="1800" b="1" dirty="0">
                <a:latin typeface="+mn-lt"/>
              </a:rPr>
              <a:t>Hilda L. Solis</a:t>
            </a:r>
            <a:r>
              <a:rPr lang="ja-JP" altLang="en-US" sz="1800" b="1" dirty="0">
                <a:latin typeface="+mn-lt"/>
              </a:rPr>
              <a:t>办公室代表</a:t>
            </a:r>
            <a:endParaRPr lang="en-US" sz="1800" b="1" dirty="0">
              <a:latin typeface="+mn-lt"/>
            </a:endParaRPr>
          </a:p>
        </p:txBody>
      </p:sp>
      <p:sp>
        <p:nvSpPr>
          <p:cNvPr id="19" name="Text Placeholder 1">
            <a:extLst>
              <a:ext uri="{FF2B5EF4-FFF2-40B4-BE49-F238E27FC236}">
                <a16:creationId xmlns:a16="http://schemas.microsoft.com/office/drawing/2014/main" id="{3CF15306-3FFF-467E-9578-EF9BA07AE1D1}"/>
              </a:ext>
            </a:extLst>
          </p:cNvPr>
          <p:cNvSpPr txBox="1">
            <a:spLocks/>
          </p:cNvSpPr>
          <p:nvPr/>
        </p:nvSpPr>
        <p:spPr>
          <a:xfrm>
            <a:off x="3279774" y="4704479"/>
            <a:ext cx="2435225" cy="539780"/>
          </a:xfrm>
          <a:prstGeom prst="rect">
            <a:avLst/>
          </a:prstGeom>
          <a:solidFill>
            <a:srgbClr val="92D050"/>
          </a:solidFill>
          <a:ln w="19050">
            <a:solidFill>
              <a:srgbClr val="92D050"/>
            </a:solidFill>
          </a:ln>
        </p:spPr>
        <p:txBody>
          <a:bodyPr vert="horz" lIns="91440" tIns="45720" rIns="91440" bIns="45720" rtlCol="0" anchor="t">
            <a:normAutofit/>
          </a:bodyPr>
          <a:lstStyle>
            <a:lvl1pPr marL="0" indent="0" algn="l" defTabSz="914400" rtl="0" eaLnBrk="1" latinLnBrk="0" hangingPunct="1">
              <a:spcBef>
                <a:spcPct val="20000"/>
              </a:spcBef>
              <a:buFont typeface="Arial" panose="020B0604020202020204" pitchFamily="34" charset="0"/>
              <a:buNone/>
              <a:defRPr sz="1800" b="1" kern="1200">
                <a:solidFill>
                  <a:schemeClr val="tx1"/>
                </a:solidFill>
                <a:latin typeface="Swis721 Cn BT" panose="020B050602020203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tx1"/>
                </a:solidFill>
                <a:latin typeface="Swis721 Cn BT" panose="020B0506020202030204"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solidFill>
                <a:latin typeface="Swis721 Cn BT" panose="020B050602020203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solidFill>
                <a:latin typeface="Swis721 Cn BT" panose="020B050602020203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solidFill>
                <a:latin typeface="Swis721 Cn BT" panose="020B050602020203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ctr"/>
            <a:r>
              <a:rPr lang="ja-JP" altLang="en-US" sz="2400" dirty="0">
                <a:solidFill>
                  <a:schemeClr val="bg1"/>
                </a:solidFill>
              </a:rPr>
              <a:t>资源表</a:t>
            </a:r>
            <a:endParaRPr lang="en-US" sz="2400" dirty="0">
              <a:solidFill>
                <a:schemeClr val="bg1"/>
              </a:solidFill>
            </a:endParaRPr>
          </a:p>
        </p:txBody>
      </p:sp>
      <p:sp>
        <p:nvSpPr>
          <p:cNvPr id="20" name="Content Placeholder 5">
            <a:extLst>
              <a:ext uri="{FF2B5EF4-FFF2-40B4-BE49-F238E27FC236}">
                <a16:creationId xmlns:a16="http://schemas.microsoft.com/office/drawing/2014/main" id="{EEDCBC35-5263-412D-B780-16502E5F5D7B}"/>
              </a:ext>
            </a:extLst>
          </p:cNvPr>
          <p:cNvSpPr txBox="1">
            <a:spLocks/>
          </p:cNvSpPr>
          <p:nvPr/>
        </p:nvSpPr>
        <p:spPr>
          <a:xfrm>
            <a:off x="6169024" y="4944221"/>
            <a:ext cx="2435225" cy="1124712"/>
          </a:xfrm>
          <a:prstGeom prst="rect">
            <a:avLst/>
          </a:prstGeom>
          <a:ln w="19050">
            <a:solidFill>
              <a:srgbClr val="92D050"/>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50000"/>
                  </a:schemeClr>
                </a:solidFill>
                <a:latin typeface="Swis721 Cn BT" panose="020B0506020202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50000"/>
                  </a:schemeClr>
                </a:solidFill>
                <a:latin typeface="Swis721 Cn BT" panose="020B0506020202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50000"/>
                  </a:schemeClr>
                </a:solidFill>
                <a:latin typeface="Swis721 Cn BT" panose="020B0506020202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50000"/>
                  </a:schemeClr>
                </a:solidFill>
                <a:latin typeface="Swis721 Cn BT" panose="020B050602020203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50000"/>
                  </a:schemeClr>
                </a:solidFill>
                <a:latin typeface="Swis721 Cn BT" panose="020B0506020202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en-US" sz="2000" dirty="0"/>
          </a:p>
          <a:p>
            <a:pPr marL="0" indent="0" algn="ctr">
              <a:lnSpc>
                <a:spcPct val="80000"/>
              </a:lnSpc>
              <a:buNone/>
            </a:pPr>
            <a:r>
              <a:rPr lang="en-US" sz="1800" b="1" dirty="0">
                <a:latin typeface="+mn-lt"/>
              </a:rPr>
              <a:t>County &amp; Metro</a:t>
            </a:r>
          </a:p>
          <a:p>
            <a:pPr marL="0" indent="0" algn="ctr">
              <a:lnSpc>
                <a:spcPct val="80000"/>
              </a:lnSpc>
              <a:buNone/>
            </a:pPr>
            <a:r>
              <a:rPr lang="ja-JP" altLang="en-US" sz="1800" b="1" dirty="0">
                <a:latin typeface="+mn-lt"/>
              </a:rPr>
              <a:t>运输</a:t>
            </a:r>
            <a:endParaRPr lang="en-US" sz="1800" b="1" dirty="0">
              <a:latin typeface="+mn-lt"/>
            </a:endParaRPr>
          </a:p>
        </p:txBody>
      </p:sp>
      <p:sp>
        <p:nvSpPr>
          <p:cNvPr id="21" name="Text Placeholder 1">
            <a:extLst>
              <a:ext uri="{FF2B5EF4-FFF2-40B4-BE49-F238E27FC236}">
                <a16:creationId xmlns:a16="http://schemas.microsoft.com/office/drawing/2014/main" id="{3D64557C-8BD4-4C72-94E6-BF85FA640422}"/>
              </a:ext>
            </a:extLst>
          </p:cNvPr>
          <p:cNvSpPr txBox="1">
            <a:spLocks/>
          </p:cNvSpPr>
          <p:nvPr/>
        </p:nvSpPr>
        <p:spPr>
          <a:xfrm>
            <a:off x="6169024" y="4704479"/>
            <a:ext cx="2435225" cy="539780"/>
          </a:xfrm>
          <a:prstGeom prst="rect">
            <a:avLst/>
          </a:prstGeom>
          <a:solidFill>
            <a:srgbClr val="92D050"/>
          </a:solidFill>
          <a:ln w="19050">
            <a:solidFill>
              <a:srgbClr val="92D050"/>
            </a:solidFill>
          </a:ln>
        </p:spPr>
        <p:txBody>
          <a:bodyPr vert="horz" lIns="91440" tIns="45720" rIns="91440" bIns="45720" rtlCol="0" anchor="t">
            <a:normAutofit/>
          </a:bodyPr>
          <a:lstStyle>
            <a:lvl1pPr marL="0" indent="0" algn="l" defTabSz="914400" rtl="0" eaLnBrk="1" latinLnBrk="0" hangingPunct="1">
              <a:spcBef>
                <a:spcPct val="20000"/>
              </a:spcBef>
              <a:buFont typeface="Arial" panose="020B0604020202020204" pitchFamily="34" charset="0"/>
              <a:buNone/>
              <a:defRPr sz="1800" b="1" kern="1200">
                <a:solidFill>
                  <a:schemeClr val="tx1"/>
                </a:solidFill>
                <a:latin typeface="Swis721 Cn BT" panose="020B050602020203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tx1"/>
                </a:solidFill>
                <a:latin typeface="Swis721 Cn BT" panose="020B0506020202030204"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solidFill>
                <a:latin typeface="Swis721 Cn BT" panose="020B050602020203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solidFill>
                <a:latin typeface="Swis721 Cn BT" panose="020B050602020203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solidFill>
                <a:latin typeface="Swis721 Cn BT" panose="020B050602020203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ctr"/>
            <a:r>
              <a:rPr lang="ja-JP" altLang="en-US" sz="2400" dirty="0">
                <a:solidFill>
                  <a:schemeClr val="bg1"/>
                </a:solidFill>
              </a:rPr>
              <a:t>资源表</a:t>
            </a:r>
            <a:endParaRPr lang="en-US" sz="2400" dirty="0">
              <a:solidFill>
                <a:schemeClr val="bg1"/>
              </a:solidFill>
            </a:endParaRPr>
          </a:p>
        </p:txBody>
      </p:sp>
      <p:sp>
        <p:nvSpPr>
          <p:cNvPr id="22" name="TextBox 21">
            <a:extLst>
              <a:ext uri="{FF2B5EF4-FFF2-40B4-BE49-F238E27FC236}">
                <a16:creationId xmlns:a16="http://schemas.microsoft.com/office/drawing/2014/main" id="{072366B4-C087-40FE-8E11-3B60464504A4}"/>
              </a:ext>
            </a:extLst>
          </p:cNvPr>
          <p:cNvSpPr txBox="1"/>
          <p:nvPr/>
        </p:nvSpPr>
        <p:spPr>
          <a:xfrm>
            <a:off x="800385" y="6308675"/>
            <a:ext cx="7876318" cy="307777"/>
          </a:xfrm>
          <a:prstGeom prst="rect">
            <a:avLst/>
          </a:prstGeom>
          <a:noFill/>
        </p:spPr>
        <p:txBody>
          <a:bodyPr wrap="square" rtlCol="0">
            <a:spAutoFit/>
          </a:bodyPr>
          <a:lstStyle/>
          <a:p>
            <a:r>
              <a:rPr lang="en-US" sz="1400" dirty="0">
                <a:cs typeface="Arial" panose="020B0604020202020204" pitchFamily="34" charset="0"/>
              </a:rPr>
              <a:t>DCBA = Department of Consumer Business Affairs </a:t>
            </a:r>
          </a:p>
        </p:txBody>
      </p:sp>
    </p:spTree>
    <p:extLst>
      <p:ext uri="{BB962C8B-B14F-4D97-AF65-F5344CB8AC3E}">
        <p14:creationId xmlns:p14="http://schemas.microsoft.com/office/powerpoint/2010/main" val="25300344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ular Callout 17"/>
          <p:cNvSpPr/>
          <p:nvPr/>
        </p:nvSpPr>
        <p:spPr>
          <a:xfrm rot="10800000">
            <a:off x="333372" y="4809811"/>
            <a:ext cx="8581959" cy="1037776"/>
          </a:xfrm>
          <a:prstGeom prst="wedgeRectCallout">
            <a:avLst>
              <a:gd name="adj1" fmla="val -20940"/>
              <a:gd name="adj2" fmla="val 51046"/>
            </a:avLst>
          </a:prstGeom>
          <a:solidFill>
            <a:schemeClr val="bg1"/>
          </a:solidFill>
          <a:ln>
            <a:solidFill>
              <a:srgbClr val="E6652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9550" y="835025"/>
            <a:ext cx="8295894" cy="1029179"/>
          </a:xfrm>
        </p:spPr>
        <p:txBody>
          <a:bodyPr>
            <a:normAutofit fontScale="90000"/>
          </a:bodyPr>
          <a:lstStyle/>
          <a:p>
            <a:r>
              <a:rPr lang="en-US" dirty="0"/>
              <a:t>Transportation and Parking Overview</a:t>
            </a:r>
            <a:br>
              <a:rPr lang="en-US" dirty="0"/>
            </a:br>
            <a:r>
              <a:rPr lang="zh-TW" altLang="en-US" dirty="0">
                <a:solidFill>
                  <a:schemeClr val="bg1">
                    <a:lumMod val="50000"/>
                  </a:schemeClr>
                </a:solidFill>
                <a:latin typeface="Microsoft JhengHei" panose="020B0604030504040204" pitchFamily="34" charset="-120"/>
                <a:ea typeface="Microsoft JhengHei" panose="020B0604030504040204" pitchFamily="34" charset="-120"/>
              </a:rPr>
              <a:t>交通和停车概述</a:t>
            </a:r>
            <a:br>
              <a:rPr lang="en-US" dirty="0"/>
            </a:br>
            <a:endParaRPr lang="x-none" dirty="0"/>
          </a:p>
        </p:txBody>
      </p:sp>
      <p:pic>
        <p:nvPicPr>
          <p:cNvPr id="11" name="Picture 10">
            <a:extLst>
              <a:ext uri="{FF2B5EF4-FFF2-40B4-BE49-F238E27FC236}">
                <a16:creationId xmlns:a16="http://schemas.microsoft.com/office/drawing/2014/main" id="{381E34AD-0626-45EA-9BC2-3C5AF0C320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676" t="14032" r="4184"/>
          <a:stretch/>
        </p:blipFill>
        <p:spPr>
          <a:xfrm>
            <a:off x="333375" y="1902692"/>
            <a:ext cx="2656137" cy="2513302"/>
          </a:xfrm>
          <a:prstGeom prst="rect">
            <a:avLst/>
          </a:prstGeom>
        </p:spPr>
      </p:pic>
      <p:pic>
        <p:nvPicPr>
          <p:cNvPr id="7" name="Picture 6">
            <a:extLst>
              <a:ext uri="{FF2B5EF4-FFF2-40B4-BE49-F238E27FC236}">
                <a16:creationId xmlns:a16="http://schemas.microsoft.com/office/drawing/2014/main" id="{381E34AD-0626-45EA-9BC2-3C5AF0C320B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664" t="14493" r="4508"/>
          <a:stretch/>
        </p:blipFill>
        <p:spPr>
          <a:xfrm>
            <a:off x="3264651" y="1945018"/>
            <a:ext cx="2639809" cy="2495898"/>
          </a:xfrm>
          <a:prstGeom prst="rect">
            <a:avLst/>
          </a:prstGeom>
        </p:spPr>
      </p:pic>
      <p:pic>
        <p:nvPicPr>
          <p:cNvPr id="8" name="Picture 7">
            <a:extLst>
              <a:ext uri="{FF2B5EF4-FFF2-40B4-BE49-F238E27FC236}">
                <a16:creationId xmlns:a16="http://schemas.microsoft.com/office/drawing/2014/main" id="{381E34AD-0626-45EA-9BC2-3C5AF0C320B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844" t="14766" r="5533"/>
          <a:stretch/>
        </p:blipFill>
        <p:spPr>
          <a:xfrm>
            <a:off x="6275525" y="1945592"/>
            <a:ext cx="2639809" cy="2495462"/>
          </a:xfrm>
          <a:prstGeom prst="rect">
            <a:avLst/>
          </a:prstGeom>
        </p:spPr>
      </p:pic>
      <p:sp>
        <p:nvSpPr>
          <p:cNvPr id="9" name="Content Placeholder 9">
            <a:extLst>
              <a:ext uri="{FF2B5EF4-FFF2-40B4-BE49-F238E27FC236}">
                <a16:creationId xmlns:a16="http://schemas.microsoft.com/office/drawing/2014/main" id="{0ECEE562-FBB6-4B75-BB21-2470789AEC3B}"/>
              </a:ext>
            </a:extLst>
          </p:cNvPr>
          <p:cNvSpPr txBox="1">
            <a:spLocks/>
          </p:cNvSpPr>
          <p:nvPr/>
        </p:nvSpPr>
        <p:spPr>
          <a:xfrm>
            <a:off x="237744" y="4252930"/>
            <a:ext cx="2871759" cy="899392"/>
          </a:xfrm>
          <a:prstGeom prst="rect">
            <a:avLst/>
          </a:prstGeom>
        </p:spPr>
        <p:txBody>
          <a:bodyPr vert="horz" lIns="91440" tIns="45720" rIns="91440" bIns="45720" rtlCol="0">
            <a:normAutofit/>
          </a:bodyPr>
          <a:lstStyle>
            <a:lvl1pPr marL="228599" indent="-228599" algn="l" defTabSz="91439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97" indent="-228599" algn="l" defTabSz="91439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5" indent="-228599" algn="l" defTabSz="91439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93"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92"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t>Accessibility I </a:t>
            </a:r>
            <a:r>
              <a:rPr lang="ja-JP" altLang="en-US" sz="1600" b="1" dirty="0">
                <a:solidFill>
                  <a:schemeClr val="tx1">
                    <a:lumMod val="50000"/>
                    <a:lumOff val="50000"/>
                  </a:schemeClr>
                </a:solidFill>
              </a:rPr>
              <a:t>无障碍交通</a:t>
            </a:r>
            <a:endParaRPr lang="en-US" sz="1600" b="1" dirty="0"/>
          </a:p>
        </p:txBody>
      </p:sp>
      <p:sp>
        <p:nvSpPr>
          <p:cNvPr id="10" name="Content Placeholder 9">
            <a:extLst>
              <a:ext uri="{FF2B5EF4-FFF2-40B4-BE49-F238E27FC236}">
                <a16:creationId xmlns:a16="http://schemas.microsoft.com/office/drawing/2014/main" id="{0ECEE562-FBB6-4B75-BB21-2470789AEC3B}"/>
              </a:ext>
            </a:extLst>
          </p:cNvPr>
          <p:cNvSpPr txBox="1">
            <a:spLocks/>
          </p:cNvSpPr>
          <p:nvPr/>
        </p:nvSpPr>
        <p:spPr>
          <a:xfrm>
            <a:off x="3182112" y="4252930"/>
            <a:ext cx="2858667" cy="899392"/>
          </a:xfrm>
          <a:prstGeom prst="rect">
            <a:avLst/>
          </a:prstGeom>
        </p:spPr>
        <p:txBody>
          <a:bodyPr vert="horz" lIns="91440" tIns="45720" rIns="91440" bIns="45720" rtlCol="0">
            <a:normAutofit/>
          </a:bodyPr>
          <a:lstStyle>
            <a:lvl1pPr marL="228599" indent="-228599" algn="l" defTabSz="91439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97" indent="-228599" algn="l" defTabSz="91439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5" indent="-228599" algn="l" defTabSz="91439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93"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92"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t>Parking I </a:t>
            </a:r>
            <a:r>
              <a:rPr lang="ja-JP" altLang="en-US" sz="1600" b="1" dirty="0">
                <a:solidFill>
                  <a:schemeClr val="tx1">
                    <a:lumMod val="50000"/>
                    <a:lumOff val="50000"/>
                  </a:schemeClr>
                </a:solidFill>
              </a:rPr>
              <a:t>停车处</a:t>
            </a:r>
            <a:endParaRPr lang="en-US" sz="1600" b="1" dirty="0"/>
          </a:p>
        </p:txBody>
      </p:sp>
      <p:sp>
        <p:nvSpPr>
          <p:cNvPr id="12" name="Content Placeholder 9">
            <a:extLst>
              <a:ext uri="{FF2B5EF4-FFF2-40B4-BE49-F238E27FC236}">
                <a16:creationId xmlns:a16="http://schemas.microsoft.com/office/drawing/2014/main" id="{0ECEE562-FBB6-4B75-BB21-2470789AEC3B}"/>
              </a:ext>
            </a:extLst>
          </p:cNvPr>
          <p:cNvSpPr txBox="1">
            <a:spLocks/>
          </p:cNvSpPr>
          <p:nvPr/>
        </p:nvSpPr>
        <p:spPr>
          <a:xfrm>
            <a:off x="6040778" y="4252930"/>
            <a:ext cx="3661006" cy="899392"/>
          </a:xfrm>
          <a:prstGeom prst="rect">
            <a:avLst/>
          </a:prstGeom>
        </p:spPr>
        <p:txBody>
          <a:bodyPr vert="horz" lIns="91440" tIns="45720" rIns="91440" bIns="45720" rtlCol="0">
            <a:normAutofit/>
          </a:bodyPr>
          <a:lstStyle>
            <a:lvl1pPr marL="228599" indent="-228599" algn="l" defTabSz="91439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97" indent="-228599" algn="l" defTabSz="91439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5" indent="-228599" algn="l" defTabSz="91439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93"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92"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t>Public Transit I </a:t>
            </a:r>
            <a:r>
              <a:rPr lang="ja-JP" altLang="en-US" sz="1600" b="1" dirty="0">
                <a:solidFill>
                  <a:schemeClr val="tx1">
                    <a:lumMod val="50000"/>
                    <a:lumOff val="50000"/>
                  </a:schemeClr>
                </a:solidFill>
              </a:rPr>
              <a:t>公共交通</a:t>
            </a:r>
            <a:endParaRPr lang="en-US" sz="1600" b="1" dirty="0"/>
          </a:p>
        </p:txBody>
      </p:sp>
      <p:sp>
        <p:nvSpPr>
          <p:cNvPr id="13" name="Content Placeholder 9">
            <a:extLst>
              <a:ext uri="{FF2B5EF4-FFF2-40B4-BE49-F238E27FC236}">
                <a16:creationId xmlns:a16="http://schemas.microsoft.com/office/drawing/2014/main" id="{0ECEE562-FBB6-4B75-BB21-2470789AEC3B}"/>
              </a:ext>
            </a:extLst>
          </p:cNvPr>
          <p:cNvSpPr txBox="1">
            <a:spLocks/>
          </p:cNvSpPr>
          <p:nvPr/>
        </p:nvSpPr>
        <p:spPr>
          <a:xfrm>
            <a:off x="837819" y="6203964"/>
            <a:ext cx="7886700" cy="376741"/>
          </a:xfrm>
          <a:prstGeom prst="rect">
            <a:avLst/>
          </a:prstGeom>
        </p:spPr>
        <p:txBody>
          <a:bodyPr vert="horz" lIns="91440" tIns="45720" rIns="91440" bIns="45720" rtlCol="0">
            <a:normAutofit/>
          </a:bodyPr>
          <a:lstStyle>
            <a:lvl1pPr marL="228599" indent="-228599" algn="l" defTabSz="91439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97" indent="-228599" algn="l" defTabSz="91439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5" indent="-228599" algn="l" defTabSz="91439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93"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92"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000" b="1" dirty="0">
                <a:solidFill>
                  <a:schemeClr val="tx1">
                    <a:lumMod val="50000"/>
                    <a:lumOff val="50000"/>
                  </a:schemeClr>
                </a:solidFill>
              </a:rPr>
              <a:t>在第 </a:t>
            </a:r>
            <a:r>
              <a:rPr lang="en-US" altLang="zh-CN" sz="2000" b="1" dirty="0">
                <a:solidFill>
                  <a:schemeClr val="tx1">
                    <a:lumMod val="50000"/>
                    <a:lumOff val="50000"/>
                  </a:schemeClr>
                </a:solidFill>
              </a:rPr>
              <a:t>4</a:t>
            </a:r>
            <a:r>
              <a:rPr lang="zh-CN" altLang="en-US" sz="2000" b="1" dirty="0">
                <a:solidFill>
                  <a:schemeClr val="tx1">
                    <a:lumMod val="50000"/>
                    <a:lumOff val="50000"/>
                  </a:schemeClr>
                </a:solidFill>
              </a:rPr>
              <a:t>站，您可以提供意見评论交通和停车</a:t>
            </a:r>
            <a:endParaRPr lang="en-US" sz="2000" dirty="0"/>
          </a:p>
        </p:txBody>
      </p:sp>
      <p:sp>
        <p:nvSpPr>
          <p:cNvPr id="14" name="Content Placeholder 9">
            <a:extLst>
              <a:ext uri="{FF2B5EF4-FFF2-40B4-BE49-F238E27FC236}">
                <a16:creationId xmlns:a16="http://schemas.microsoft.com/office/drawing/2014/main" id="{0ECEE562-FBB6-4B75-BB21-2470789AEC3B}"/>
              </a:ext>
            </a:extLst>
          </p:cNvPr>
          <p:cNvSpPr txBox="1">
            <a:spLocks/>
          </p:cNvSpPr>
          <p:nvPr/>
        </p:nvSpPr>
        <p:spPr>
          <a:xfrm>
            <a:off x="837819" y="5939963"/>
            <a:ext cx="7886700" cy="376741"/>
          </a:xfrm>
          <a:prstGeom prst="rect">
            <a:avLst/>
          </a:prstGeom>
        </p:spPr>
        <p:txBody>
          <a:bodyPr vert="horz" lIns="91440" tIns="45720" rIns="91440" bIns="45720" rtlCol="0">
            <a:normAutofit/>
          </a:bodyPr>
          <a:lstStyle>
            <a:lvl1pPr marL="228599" indent="-228599" algn="l" defTabSz="91439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97" indent="-228599" algn="l" defTabSz="91439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5" indent="-228599" algn="l" defTabSz="91439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93"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92"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At Station 4, you can comment on Transportation and Parking</a:t>
            </a:r>
          </a:p>
        </p:txBody>
      </p:sp>
      <p:sp>
        <p:nvSpPr>
          <p:cNvPr id="17" name="TextBox 16"/>
          <p:cNvSpPr txBox="1"/>
          <p:nvPr/>
        </p:nvSpPr>
        <p:spPr>
          <a:xfrm>
            <a:off x="333376" y="4933418"/>
            <a:ext cx="8581955" cy="615553"/>
          </a:xfrm>
          <a:prstGeom prst="rect">
            <a:avLst/>
          </a:prstGeom>
          <a:noFill/>
        </p:spPr>
        <p:txBody>
          <a:bodyPr wrap="square" rtlCol="0">
            <a:spAutoFit/>
          </a:bodyPr>
          <a:lstStyle/>
          <a:p>
            <a:r>
              <a:rPr lang="en-US" sz="1600" dirty="0"/>
              <a:t>Q: What would make it easier, safer, and more comfortable for you to get to and from General Hospital? </a:t>
            </a:r>
            <a:r>
              <a:rPr lang="zh-CN" altLang="en-US" b="1" dirty="0">
                <a:solidFill>
                  <a:schemeClr val="tx1">
                    <a:lumMod val="50000"/>
                    <a:lumOff val="50000"/>
                  </a:schemeClr>
                </a:solidFill>
              </a:rPr>
              <a:t>问：什么能让您更方便，更安全，更舒适地往返于综合医院？</a:t>
            </a:r>
            <a:endParaRPr lang="en-US" b="1" dirty="0"/>
          </a:p>
        </p:txBody>
      </p:sp>
      <p:grpSp>
        <p:nvGrpSpPr>
          <p:cNvPr id="24" name="Group 23"/>
          <p:cNvGrpSpPr/>
          <p:nvPr/>
        </p:nvGrpSpPr>
        <p:grpSpPr>
          <a:xfrm>
            <a:off x="7850091" y="835025"/>
            <a:ext cx="1065243" cy="741599"/>
            <a:chOff x="7850091" y="835025"/>
            <a:chExt cx="1065243" cy="741599"/>
          </a:xfrm>
        </p:grpSpPr>
        <p:sp>
          <p:nvSpPr>
            <p:cNvPr id="25" name="Content Placeholder 5">
              <a:extLst>
                <a:ext uri="{FF2B5EF4-FFF2-40B4-BE49-F238E27FC236}">
                  <a16:creationId xmlns:a16="http://schemas.microsoft.com/office/drawing/2014/main" id="{CDE41A18-AA31-4402-8EFC-64AE5536406A}"/>
                </a:ext>
              </a:extLst>
            </p:cNvPr>
            <p:cNvSpPr txBox="1">
              <a:spLocks/>
            </p:cNvSpPr>
            <p:nvPr/>
          </p:nvSpPr>
          <p:spPr>
            <a:xfrm>
              <a:off x="7850091" y="835025"/>
              <a:ext cx="1065243" cy="741599"/>
            </a:xfrm>
            <a:prstGeom prst="rect">
              <a:avLst/>
            </a:prstGeom>
            <a:solidFill>
              <a:schemeClr val="bg1"/>
            </a:solidFill>
            <a:ln w="19050">
              <a:solidFill>
                <a:srgbClr val="E66524"/>
              </a:solidFill>
            </a:ln>
            <a:effectLst>
              <a:outerShdw blurRad="50800" dist="38100" dir="2700000" algn="tl"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50000"/>
                    </a:schemeClr>
                  </a:solidFill>
                  <a:latin typeface="Swis721 Cn BT" panose="020B0506020202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50000"/>
                    </a:schemeClr>
                  </a:solidFill>
                  <a:latin typeface="Swis721 Cn BT" panose="020B0506020202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50000"/>
                    </a:schemeClr>
                  </a:solidFill>
                  <a:latin typeface="Swis721 Cn BT" panose="020B0506020202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50000"/>
                    </a:schemeClr>
                  </a:solidFill>
                  <a:latin typeface="Swis721 Cn BT" panose="020B050602020203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50000"/>
                    </a:schemeClr>
                  </a:solidFill>
                  <a:latin typeface="Swis721 Cn BT" panose="020B0506020202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en-US" sz="2000" dirty="0"/>
            </a:p>
          </p:txBody>
        </p:sp>
        <p:sp>
          <p:nvSpPr>
            <p:cNvPr id="26" name="Text Placeholder 1">
              <a:extLst>
                <a:ext uri="{FF2B5EF4-FFF2-40B4-BE49-F238E27FC236}">
                  <a16:creationId xmlns:a16="http://schemas.microsoft.com/office/drawing/2014/main" id="{4E5A8637-27A9-4274-BAA0-6E07F30EF817}"/>
                </a:ext>
              </a:extLst>
            </p:cNvPr>
            <p:cNvSpPr txBox="1">
              <a:spLocks/>
            </p:cNvSpPr>
            <p:nvPr/>
          </p:nvSpPr>
          <p:spPr>
            <a:xfrm>
              <a:off x="7850091" y="840802"/>
              <a:ext cx="1065243" cy="291092"/>
            </a:xfrm>
            <a:prstGeom prst="rect">
              <a:avLst/>
            </a:prstGeom>
            <a:solidFill>
              <a:srgbClr val="E66524"/>
            </a:solidFill>
            <a:ln w="19050">
              <a:solidFill>
                <a:srgbClr val="E66524"/>
              </a:solidFill>
            </a:ln>
          </p:spPr>
          <p:txBody>
            <a:bodyPr vert="horz" lIns="91440" tIns="45720" rIns="91440" bIns="45720" rtlCol="0" anchor="t">
              <a:normAutofit fontScale="62500" lnSpcReduction="20000"/>
            </a:bodyPr>
            <a:lstStyle>
              <a:lvl1pPr marL="0" indent="0" algn="l" defTabSz="914400" rtl="0" eaLnBrk="1" latinLnBrk="0" hangingPunct="1">
                <a:spcBef>
                  <a:spcPct val="20000"/>
                </a:spcBef>
                <a:buFont typeface="Arial" panose="020B0604020202020204" pitchFamily="34" charset="0"/>
                <a:buNone/>
                <a:defRPr sz="1800" b="1" kern="1200">
                  <a:solidFill>
                    <a:schemeClr val="tx1"/>
                  </a:solidFill>
                  <a:latin typeface="Swis721 Cn BT" panose="020B050602020203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tx1"/>
                  </a:solidFill>
                  <a:latin typeface="Swis721 Cn BT" panose="020B0506020202030204"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solidFill>
                  <a:latin typeface="Swis721 Cn BT" panose="020B050602020203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solidFill>
                  <a:latin typeface="Swis721 Cn BT" panose="020B050602020203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solidFill>
                  <a:latin typeface="Swis721 Cn BT" panose="020B050602020203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ctr"/>
              <a:r>
                <a:rPr lang="en-US" sz="2400" dirty="0">
                  <a:solidFill>
                    <a:schemeClr val="bg1"/>
                  </a:solidFill>
                  <a:latin typeface="+mn-lt"/>
                </a:rPr>
                <a:t>4 </a:t>
              </a:r>
              <a:r>
                <a:rPr lang="ja-JP" altLang="en-US" sz="2400" dirty="0">
                  <a:solidFill>
                    <a:schemeClr val="bg1"/>
                  </a:solidFill>
                </a:rPr>
                <a:t>站</a:t>
              </a:r>
              <a:endParaRPr lang="en-US" sz="2400" dirty="0">
                <a:solidFill>
                  <a:schemeClr val="bg1"/>
                </a:solidFill>
                <a:latin typeface="+mn-lt"/>
              </a:endParaRPr>
            </a:p>
          </p:txBody>
        </p:sp>
      </p:grpSp>
    </p:spTree>
    <p:extLst>
      <p:ext uri="{BB962C8B-B14F-4D97-AF65-F5344CB8AC3E}">
        <p14:creationId xmlns:p14="http://schemas.microsoft.com/office/powerpoint/2010/main" val="9701137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8DEE4C-71ED-40AC-BD3C-ABF8763A73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8611" b="9000"/>
          <a:stretch/>
        </p:blipFill>
        <p:spPr>
          <a:xfrm>
            <a:off x="-38100" y="1416404"/>
            <a:ext cx="9048750" cy="4234094"/>
          </a:xfrm>
          <a:prstGeom prst="rect">
            <a:avLst/>
          </a:prstGeom>
        </p:spPr>
      </p:pic>
      <p:sp>
        <p:nvSpPr>
          <p:cNvPr id="2" name="Title 1"/>
          <p:cNvSpPr>
            <a:spLocks noGrp="1"/>
          </p:cNvSpPr>
          <p:nvPr>
            <p:ph type="title"/>
          </p:nvPr>
        </p:nvSpPr>
        <p:spPr/>
        <p:txBody>
          <a:bodyPr anchor="t">
            <a:normAutofit/>
          </a:bodyPr>
          <a:lstStyle/>
          <a:p>
            <a:r>
              <a:rPr lang="en-US" sz="2000" dirty="0"/>
              <a:t>How Could the Building and West Campus Best Be Used to </a:t>
            </a:r>
            <a:br>
              <a:rPr lang="en-US" sz="2000" dirty="0"/>
            </a:br>
            <a:r>
              <a:rPr lang="en-US" sz="2000" dirty="0"/>
              <a:t>Benefit the Community? </a:t>
            </a:r>
            <a:r>
              <a:rPr lang="zh-CN" altLang="en-US" sz="2000" dirty="0">
                <a:solidFill>
                  <a:schemeClr val="tx1">
                    <a:lumMod val="50000"/>
                    <a:lumOff val="50000"/>
                  </a:schemeClr>
                </a:solidFill>
                <a:latin typeface="Microsoft JhengHei" panose="020B0604030504040204" pitchFamily="34" charset="-120"/>
                <a:ea typeface="Microsoft JhengHei" panose="020B0604030504040204" pitchFamily="34" charset="-120"/>
              </a:rPr>
              <a:t>建筑和園区如何最好地利用社区？</a:t>
            </a:r>
            <a:endParaRPr lang="x-none" sz="2000" dirty="0"/>
          </a:p>
        </p:txBody>
      </p:sp>
      <p:sp>
        <p:nvSpPr>
          <p:cNvPr id="12" name="Content Placeholder 9">
            <a:extLst>
              <a:ext uri="{FF2B5EF4-FFF2-40B4-BE49-F238E27FC236}">
                <a16:creationId xmlns:a16="http://schemas.microsoft.com/office/drawing/2014/main" id="{0ECEE562-FBB6-4B75-BB21-2470789AEC3B}"/>
              </a:ext>
            </a:extLst>
          </p:cNvPr>
          <p:cNvSpPr txBox="1">
            <a:spLocks/>
          </p:cNvSpPr>
          <p:nvPr/>
        </p:nvSpPr>
        <p:spPr>
          <a:xfrm>
            <a:off x="856107" y="6116610"/>
            <a:ext cx="7886700" cy="376741"/>
          </a:xfrm>
          <a:prstGeom prst="rect">
            <a:avLst/>
          </a:prstGeom>
        </p:spPr>
        <p:txBody>
          <a:bodyPr vert="horz" lIns="91440" tIns="45720" rIns="91440" bIns="45720" rtlCol="0">
            <a:normAutofit fontScale="70000" lnSpcReduction="20000"/>
          </a:bodyPr>
          <a:lstStyle>
            <a:lvl1pPr marL="228599" indent="-228599" algn="l" defTabSz="91439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97" indent="-228599" algn="l" defTabSz="91439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5" indent="-228599" algn="l" defTabSz="91439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93"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92"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At Station 5, you can comment on a variety of ideas, or add your own</a:t>
            </a:r>
          </a:p>
        </p:txBody>
      </p:sp>
      <p:sp>
        <p:nvSpPr>
          <p:cNvPr id="7" name="Content Placeholder 9">
            <a:extLst>
              <a:ext uri="{FF2B5EF4-FFF2-40B4-BE49-F238E27FC236}">
                <a16:creationId xmlns:a16="http://schemas.microsoft.com/office/drawing/2014/main" id="{0ECEE562-FBB6-4B75-BB21-2470789AEC3B}"/>
              </a:ext>
            </a:extLst>
          </p:cNvPr>
          <p:cNvSpPr txBox="1">
            <a:spLocks/>
          </p:cNvSpPr>
          <p:nvPr/>
        </p:nvSpPr>
        <p:spPr>
          <a:xfrm>
            <a:off x="856107" y="6380611"/>
            <a:ext cx="7886700" cy="376741"/>
          </a:xfrm>
          <a:prstGeom prst="rect">
            <a:avLst/>
          </a:prstGeom>
        </p:spPr>
        <p:txBody>
          <a:bodyPr vert="horz" lIns="91440" tIns="45720" rIns="91440" bIns="45720" rtlCol="0">
            <a:normAutofit/>
          </a:bodyPr>
          <a:lstStyle>
            <a:lvl1pPr marL="228599" indent="-228599" algn="l" defTabSz="91439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97" indent="-228599" algn="l" defTabSz="91439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5" indent="-228599" algn="l" defTabSz="91439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93"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92"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000" b="1" dirty="0">
                <a:solidFill>
                  <a:schemeClr val="tx1">
                    <a:lumMod val="50000"/>
                    <a:lumOff val="50000"/>
                  </a:schemeClr>
                </a:solidFill>
                <a:latin typeface="Microsft"/>
              </a:rPr>
              <a:t>在第</a:t>
            </a:r>
            <a:r>
              <a:rPr lang="en-US" altLang="zh-CN" sz="2000" b="1" dirty="0">
                <a:solidFill>
                  <a:schemeClr val="tx1">
                    <a:lumMod val="50000"/>
                    <a:lumOff val="50000"/>
                  </a:schemeClr>
                </a:solidFill>
                <a:latin typeface="Microsft"/>
              </a:rPr>
              <a:t>5</a:t>
            </a:r>
            <a:r>
              <a:rPr lang="zh-CN" altLang="en-US" sz="2000" b="1" dirty="0">
                <a:solidFill>
                  <a:schemeClr val="tx1">
                    <a:lumMod val="50000"/>
                    <a:lumOff val="50000"/>
                  </a:schemeClr>
                </a:solidFill>
                <a:latin typeface="Microsft"/>
              </a:rPr>
              <a:t>站，您可以评论各种想法，或添加自己的想法</a:t>
            </a:r>
            <a:r>
              <a:rPr lang="en-US" sz="2000" b="1" dirty="0">
                <a:solidFill>
                  <a:schemeClr val="tx1">
                    <a:lumMod val="50000"/>
                    <a:lumOff val="50000"/>
                  </a:schemeClr>
                </a:solidFill>
                <a:latin typeface="Microsft"/>
              </a:rPr>
              <a:t>.</a:t>
            </a:r>
            <a:endParaRPr lang="en-US" sz="2000" b="1" dirty="0">
              <a:latin typeface="Microsft"/>
            </a:endParaRPr>
          </a:p>
        </p:txBody>
      </p:sp>
      <p:grpSp>
        <p:nvGrpSpPr>
          <p:cNvPr id="19" name="Group 18"/>
          <p:cNvGrpSpPr/>
          <p:nvPr/>
        </p:nvGrpSpPr>
        <p:grpSpPr>
          <a:xfrm>
            <a:off x="7850091" y="835025"/>
            <a:ext cx="1065243" cy="741599"/>
            <a:chOff x="7850091" y="835025"/>
            <a:chExt cx="1065243" cy="741599"/>
          </a:xfrm>
        </p:grpSpPr>
        <p:sp>
          <p:nvSpPr>
            <p:cNvPr id="13" name="Content Placeholder 5">
              <a:extLst>
                <a:ext uri="{FF2B5EF4-FFF2-40B4-BE49-F238E27FC236}">
                  <a16:creationId xmlns:a16="http://schemas.microsoft.com/office/drawing/2014/main" id="{CDE41A18-AA31-4402-8EFC-64AE5536406A}"/>
                </a:ext>
              </a:extLst>
            </p:cNvPr>
            <p:cNvSpPr txBox="1">
              <a:spLocks/>
            </p:cNvSpPr>
            <p:nvPr/>
          </p:nvSpPr>
          <p:spPr>
            <a:xfrm>
              <a:off x="7850091" y="835025"/>
              <a:ext cx="1065243" cy="741599"/>
            </a:xfrm>
            <a:prstGeom prst="rect">
              <a:avLst/>
            </a:prstGeom>
            <a:solidFill>
              <a:schemeClr val="bg1"/>
            </a:solidFill>
            <a:ln w="19050">
              <a:solidFill>
                <a:srgbClr val="E66524"/>
              </a:solidFill>
            </a:ln>
            <a:effectLst>
              <a:outerShdw blurRad="50800" dist="38100" dir="2700000" algn="tl"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50000"/>
                    </a:schemeClr>
                  </a:solidFill>
                  <a:latin typeface="Swis721 Cn BT" panose="020B0506020202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50000"/>
                    </a:schemeClr>
                  </a:solidFill>
                  <a:latin typeface="Swis721 Cn BT" panose="020B0506020202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50000"/>
                    </a:schemeClr>
                  </a:solidFill>
                  <a:latin typeface="Swis721 Cn BT" panose="020B0506020202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50000"/>
                    </a:schemeClr>
                  </a:solidFill>
                  <a:latin typeface="Swis721 Cn BT" panose="020B050602020203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50000"/>
                    </a:schemeClr>
                  </a:solidFill>
                  <a:latin typeface="Swis721 Cn BT" panose="020B0506020202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en-US" sz="2000" dirty="0"/>
            </a:p>
          </p:txBody>
        </p:sp>
        <p:sp>
          <p:nvSpPr>
            <p:cNvPr id="14" name="Text Placeholder 1">
              <a:extLst>
                <a:ext uri="{FF2B5EF4-FFF2-40B4-BE49-F238E27FC236}">
                  <a16:creationId xmlns:a16="http://schemas.microsoft.com/office/drawing/2014/main" id="{4E5A8637-27A9-4274-BAA0-6E07F30EF817}"/>
                </a:ext>
              </a:extLst>
            </p:cNvPr>
            <p:cNvSpPr txBox="1">
              <a:spLocks/>
            </p:cNvSpPr>
            <p:nvPr/>
          </p:nvSpPr>
          <p:spPr>
            <a:xfrm>
              <a:off x="7850091" y="840802"/>
              <a:ext cx="1065243" cy="291092"/>
            </a:xfrm>
            <a:prstGeom prst="rect">
              <a:avLst/>
            </a:prstGeom>
            <a:solidFill>
              <a:srgbClr val="E66524"/>
            </a:solidFill>
            <a:ln w="19050">
              <a:solidFill>
                <a:srgbClr val="E66524"/>
              </a:solidFill>
            </a:ln>
          </p:spPr>
          <p:txBody>
            <a:bodyPr vert="horz" lIns="91440" tIns="45720" rIns="91440" bIns="45720" rtlCol="0" anchor="t">
              <a:normAutofit fontScale="62500" lnSpcReduction="20000"/>
            </a:bodyPr>
            <a:lstStyle>
              <a:lvl1pPr marL="0" indent="0" algn="l" defTabSz="914400" rtl="0" eaLnBrk="1" latinLnBrk="0" hangingPunct="1">
                <a:spcBef>
                  <a:spcPct val="20000"/>
                </a:spcBef>
                <a:buFont typeface="Arial" panose="020B0604020202020204" pitchFamily="34" charset="0"/>
                <a:buNone/>
                <a:defRPr sz="1800" b="1" kern="1200">
                  <a:solidFill>
                    <a:schemeClr val="tx1"/>
                  </a:solidFill>
                  <a:latin typeface="Swis721 Cn BT" panose="020B050602020203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tx1"/>
                  </a:solidFill>
                  <a:latin typeface="Swis721 Cn BT" panose="020B0506020202030204"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solidFill>
                  <a:latin typeface="Swis721 Cn BT" panose="020B050602020203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solidFill>
                  <a:latin typeface="Swis721 Cn BT" panose="020B050602020203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solidFill>
                  <a:latin typeface="Swis721 Cn BT" panose="020B050602020203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ctr"/>
              <a:r>
                <a:rPr lang="en-US" sz="2400" dirty="0">
                  <a:solidFill>
                    <a:schemeClr val="bg1"/>
                  </a:solidFill>
                  <a:latin typeface="+mn-lt"/>
                </a:rPr>
                <a:t>5 </a:t>
              </a:r>
              <a:r>
                <a:rPr lang="ja-JP" altLang="en-US" sz="2400" dirty="0">
                  <a:solidFill>
                    <a:schemeClr val="bg1"/>
                  </a:solidFill>
                </a:rPr>
                <a:t>站</a:t>
              </a:r>
              <a:endParaRPr lang="en-US" sz="2400" dirty="0">
                <a:solidFill>
                  <a:schemeClr val="bg1"/>
                </a:solidFill>
                <a:latin typeface="+mn-lt"/>
              </a:endParaRPr>
            </a:p>
          </p:txBody>
        </p:sp>
      </p:grpSp>
      <p:grpSp>
        <p:nvGrpSpPr>
          <p:cNvPr id="20" name="Group 19"/>
          <p:cNvGrpSpPr/>
          <p:nvPr/>
        </p:nvGrpSpPr>
        <p:grpSpPr>
          <a:xfrm>
            <a:off x="333372" y="4924112"/>
            <a:ext cx="8581959" cy="1037776"/>
            <a:chOff x="333372" y="4924112"/>
            <a:chExt cx="8581959" cy="1037776"/>
          </a:xfrm>
        </p:grpSpPr>
        <p:sp>
          <p:nvSpPr>
            <p:cNvPr id="15" name="Rectangular Callout 14"/>
            <p:cNvSpPr/>
            <p:nvPr/>
          </p:nvSpPr>
          <p:spPr>
            <a:xfrm rot="10800000">
              <a:off x="333372" y="4924112"/>
              <a:ext cx="8581959" cy="1037776"/>
            </a:xfrm>
            <a:prstGeom prst="wedgeRectCallout">
              <a:avLst>
                <a:gd name="adj1" fmla="val -20940"/>
                <a:gd name="adj2" fmla="val 49724"/>
              </a:avLst>
            </a:prstGeom>
            <a:solidFill>
              <a:schemeClr val="bg1"/>
            </a:solidFill>
            <a:ln>
              <a:solidFill>
                <a:srgbClr val="E6652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33376" y="5047719"/>
              <a:ext cx="8581955" cy="584775"/>
            </a:xfrm>
            <a:prstGeom prst="rect">
              <a:avLst/>
            </a:prstGeom>
            <a:noFill/>
          </p:spPr>
          <p:txBody>
            <a:bodyPr wrap="square" rtlCol="0">
              <a:spAutoFit/>
            </a:bodyPr>
            <a:lstStyle/>
            <a:p>
              <a:r>
                <a:rPr lang="en-US" sz="1600" dirty="0"/>
                <a:t>Q: How do you think General Hospital and West Campus could best be used to benefit the community?</a:t>
              </a:r>
              <a:r>
                <a:rPr lang="es-ES" sz="1600" b="1" dirty="0">
                  <a:solidFill>
                    <a:schemeClr val="tx1">
                      <a:lumMod val="50000"/>
                      <a:lumOff val="50000"/>
                    </a:schemeClr>
                  </a:solidFill>
                  <a:latin typeface="Microsoft JhengHei" panose="020B0604030504040204" pitchFamily="34" charset="-120"/>
                  <a:ea typeface="Microsoft JhengHei" panose="020B0604030504040204" pitchFamily="34" charset="-120"/>
                </a:rPr>
                <a:t> </a:t>
              </a:r>
              <a:r>
                <a:rPr lang="zh-CN" altLang="en-US" sz="1600" b="1" dirty="0">
                  <a:solidFill>
                    <a:schemeClr val="tx1">
                      <a:lumMod val="50000"/>
                      <a:lumOff val="50000"/>
                    </a:schemeClr>
                  </a:solidFill>
                  <a:latin typeface="Microsoft JhengHei" panose="020B0604030504040204" pitchFamily="34" charset="-120"/>
                  <a:ea typeface="Microsoft JhengHei" panose="020B0604030504040204" pitchFamily="34" charset="-120"/>
                </a:rPr>
                <a:t>问：您认为综合医院和園区如何最好地用于社区福利？</a:t>
              </a:r>
              <a:endParaRPr lang="en-US" sz="1600" b="1" dirty="0">
                <a:latin typeface="Microsoft JhengHei" panose="020B0604030504040204" pitchFamily="34" charset="-120"/>
                <a:ea typeface="Microsoft JhengHei" panose="020B0604030504040204" pitchFamily="34" charset="-120"/>
              </a:endParaRPr>
            </a:p>
          </p:txBody>
        </p:sp>
      </p:grpSp>
    </p:spTree>
    <p:extLst>
      <p:ext uri="{BB962C8B-B14F-4D97-AF65-F5344CB8AC3E}">
        <p14:creationId xmlns:p14="http://schemas.microsoft.com/office/powerpoint/2010/main" val="8079675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BDACC41A-B379-4D30-99E6-C3A0C9465E1D}"/>
              </a:ext>
            </a:extLst>
          </p:cNvPr>
          <p:cNvGraphicFramePr>
            <a:graphicFrameLocks noGrp="1"/>
          </p:cNvGraphicFramePr>
          <p:nvPr>
            <p:extLst>
              <p:ext uri="{D42A27DB-BD31-4B8C-83A1-F6EECF244321}">
                <p14:modId xmlns:p14="http://schemas.microsoft.com/office/powerpoint/2010/main" val="2363581855"/>
              </p:ext>
            </p:extLst>
          </p:nvPr>
        </p:nvGraphicFramePr>
        <p:xfrm>
          <a:off x="323850" y="2210372"/>
          <a:ext cx="8591485" cy="3547972"/>
        </p:xfrm>
        <a:graphic>
          <a:graphicData uri="http://schemas.openxmlformats.org/drawingml/2006/table">
            <a:tbl>
              <a:tblPr firstRow="1" bandRow="1">
                <a:tableStyleId>{5C22544A-7EE6-4342-B048-85BDC9FD1C3A}</a:tableStyleId>
              </a:tblPr>
              <a:tblGrid>
                <a:gridCol w="1718297">
                  <a:extLst>
                    <a:ext uri="{9D8B030D-6E8A-4147-A177-3AD203B41FA5}">
                      <a16:colId xmlns:a16="http://schemas.microsoft.com/office/drawing/2014/main" val="1346755175"/>
                    </a:ext>
                  </a:extLst>
                </a:gridCol>
                <a:gridCol w="1718297">
                  <a:extLst>
                    <a:ext uri="{9D8B030D-6E8A-4147-A177-3AD203B41FA5}">
                      <a16:colId xmlns:a16="http://schemas.microsoft.com/office/drawing/2014/main" val="3026602842"/>
                    </a:ext>
                  </a:extLst>
                </a:gridCol>
                <a:gridCol w="1718297">
                  <a:extLst>
                    <a:ext uri="{9D8B030D-6E8A-4147-A177-3AD203B41FA5}">
                      <a16:colId xmlns:a16="http://schemas.microsoft.com/office/drawing/2014/main" val="2246285370"/>
                    </a:ext>
                  </a:extLst>
                </a:gridCol>
                <a:gridCol w="1718297">
                  <a:extLst>
                    <a:ext uri="{9D8B030D-6E8A-4147-A177-3AD203B41FA5}">
                      <a16:colId xmlns:a16="http://schemas.microsoft.com/office/drawing/2014/main" val="544653139"/>
                    </a:ext>
                  </a:extLst>
                </a:gridCol>
                <a:gridCol w="1718297">
                  <a:extLst>
                    <a:ext uri="{9D8B030D-6E8A-4147-A177-3AD203B41FA5}">
                      <a16:colId xmlns:a16="http://schemas.microsoft.com/office/drawing/2014/main" val="1199830326"/>
                    </a:ext>
                  </a:extLst>
                </a:gridCol>
              </a:tblGrid>
              <a:tr h="1580007">
                <a:tc>
                  <a:txBody>
                    <a:bodyPr/>
                    <a:lstStyle/>
                    <a:p>
                      <a:r>
                        <a:rPr lang="en-US" sz="1400" dirty="0"/>
                        <a:t>Environmental Justice / Pollution</a:t>
                      </a:r>
                    </a:p>
                    <a:p>
                      <a:r>
                        <a:rPr lang="zh-TW" altLang="en-US" sz="1800" b="1" kern="1200" dirty="0">
                          <a:solidFill>
                            <a:schemeClr val="lt1"/>
                          </a:solidFill>
                          <a:effectLst/>
                          <a:latin typeface="+mn-lt"/>
                          <a:ea typeface="+mn-ea"/>
                          <a:cs typeface="+mn-cs"/>
                        </a:rPr>
                        <a:t>环境正义</a:t>
                      </a:r>
                      <a:r>
                        <a:rPr lang="en-US" sz="1800" b="1" kern="1200" dirty="0">
                          <a:solidFill>
                            <a:schemeClr val="lt1"/>
                          </a:solidFill>
                          <a:effectLst/>
                          <a:latin typeface="+mn-lt"/>
                          <a:ea typeface="+mn-ea"/>
                          <a:cs typeface="+mn-cs"/>
                        </a:rPr>
                        <a:t>/</a:t>
                      </a:r>
                      <a:r>
                        <a:rPr lang="zh-TW" altLang="en-US" sz="1800" b="1" kern="1200" dirty="0">
                          <a:solidFill>
                            <a:schemeClr val="lt1"/>
                          </a:solidFill>
                          <a:effectLst/>
                          <a:latin typeface="+mn-lt"/>
                          <a:ea typeface="+mn-ea"/>
                          <a:cs typeface="+mn-cs"/>
                        </a:rPr>
                        <a:t>污染</a:t>
                      </a:r>
                      <a:endParaRPr lang="en-US" dirty="0"/>
                    </a:p>
                  </a:txBody>
                  <a:tcPr>
                    <a:lnR w="76200" cap="flat" cmpd="sng" algn="ctr">
                      <a:solidFill>
                        <a:schemeClr val="bg1"/>
                      </a:solidFill>
                      <a:prstDash val="solid"/>
                      <a:round/>
                      <a:headEnd type="none" w="med" len="med"/>
                      <a:tailEnd type="none" w="med" len="med"/>
                    </a:lnR>
                    <a:solidFill>
                      <a:srgbClr val="E66524"/>
                    </a:solidFill>
                  </a:tcPr>
                </a:tc>
                <a:tc>
                  <a:txBody>
                    <a:bodyPr/>
                    <a:lstStyle/>
                    <a:p>
                      <a:r>
                        <a:rPr lang="en-US" sz="1400" dirty="0"/>
                        <a:t>Food Security/ Grocery Stores</a:t>
                      </a:r>
                    </a:p>
                    <a:p>
                      <a:pPr marL="0" marR="0" lvl="0" indent="0" algn="l" defTabSz="914396" rtl="0" eaLnBrk="1" fontAlgn="auto" latinLnBrk="0" hangingPunct="1">
                        <a:lnSpc>
                          <a:spcPct val="100000"/>
                        </a:lnSpc>
                        <a:spcBef>
                          <a:spcPts val="0"/>
                        </a:spcBef>
                        <a:spcAft>
                          <a:spcPts val="0"/>
                        </a:spcAft>
                        <a:buClrTx/>
                        <a:buSzTx/>
                        <a:buFontTx/>
                        <a:buNone/>
                        <a:tabLst/>
                        <a:defRPr/>
                      </a:pPr>
                      <a:r>
                        <a:rPr lang="zh-TW" altLang="en-US" sz="1800" b="1" kern="1200" dirty="0">
                          <a:solidFill>
                            <a:schemeClr val="lt1"/>
                          </a:solidFill>
                          <a:effectLst/>
                          <a:latin typeface="+mn-lt"/>
                          <a:ea typeface="+mn-ea"/>
                          <a:cs typeface="+mn-cs"/>
                        </a:rPr>
                        <a:t>粮食安全</a:t>
                      </a:r>
                      <a:r>
                        <a:rPr lang="en-US" sz="1800" b="1" kern="1200" dirty="0">
                          <a:solidFill>
                            <a:schemeClr val="lt1"/>
                          </a:solidFill>
                          <a:effectLst/>
                          <a:latin typeface="+mn-lt"/>
                          <a:ea typeface="+mn-ea"/>
                          <a:cs typeface="+mn-cs"/>
                        </a:rPr>
                        <a:t>/</a:t>
                      </a:r>
                      <a:r>
                        <a:rPr lang="zh-TW" altLang="en-US" sz="1800" b="1" kern="1200" dirty="0">
                          <a:solidFill>
                            <a:schemeClr val="lt1"/>
                          </a:solidFill>
                          <a:effectLst/>
                          <a:latin typeface="+mn-lt"/>
                          <a:ea typeface="+mn-ea"/>
                          <a:cs typeface="+mn-cs"/>
                        </a:rPr>
                        <a:t>杂货店</a:t>
                      </a:r>
                      <a:endParaRPr lang="en-US" sz="1800" b="1" kern="1200" dirty="0">
                        <a:solidFill>
                          <a:schemeClr val="lt1"/>
                        </a:solidFill>
                        <a:effectLst/>
                        <a:latin typeface="+mn-lt"/>
                        <a:ea typeface="+mn-ea"/>
                        <a:cs typeface="+mn-cs"/>
                      </a:endParaRPr>
                    </a:p>
                    <a:p>
                      <a:endParaRPr lang="en-US"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solidFill>
                      <a:srgbClr val="E66524"/>
                    </a:solidFill>
                  </a:tcPr>
                </a:tc>
                <a:tc>
                  <a:txBody>
                    <a:bodyPr/>
                    <a:lstStyle/>
                    <a:p>
                      <a:r>
                        <a:rPr lang="en-US" sz="1400" dirty="0"/>
                        <a:t>Gentrification &amp; Displacement</a:t>
                      </a:r>
                    </a:p>
                    <a:p>
                      <a:pPr marL="0" marR="0" lvl="0" indent="0" algn="l" defTabSz="914396" rtl="0" eaLnBrk="1" fontAlgn="auto" latinLnBrk="0" hangingPunct="1">
                        <a:lnSpc>
                          <a:spcPct val="100000"/>
                        </a:lnSpc>
                        <a:spcBef>
                          <a:spcPts val="0"/>
                        </a:spcBef>
                        <a:spcAft>
                          <a:spcPts val="0"/>
                        </a:spcAft>
                        <a:buClrTx/>
                        <a:buSzTx/>
                        <a:buFontTx/>
                        <a:buNone/>
                        <a:tabLst/>
                        <a:defRPr/>
                      </a:pPr>
                      <a:r>
                        <a:rPr lang="zh-TW" altLang="en-US" sz="1800" b="1" kern="1200" dirty="0">
                          <a:solidFill>
                            <a:schemeClr val="lt1"/>
                          </a:solidFill>
                          <a:effectLst/>
                          <a:latin typeface="+mn-lt"/>
                          <a:ea typeface="+mn-ea"/>
                          <a:cs typeface="+mn-cs"/>
                        </a:rPr>
                        <a:t>授予和移位</a:t>
                      </a:r>
                      <a:endParaRPr lang="en-US" sz="1800" b="1" kern="1200" dirty="0">
                        <a:solidFill>
                          <a:schemeClr val="lt1"/>
                        </a:solidFill>
                        <a:effectLst/>
                        <a:latin typeface="+mn-lt"/>
                        <a:ea typeface="+mn-ea"/>
                        <a:cs typeface="+mn-cs"/>
                      </a:endParaRPr>
                    </a:p>
                    <a:p>
                      <a:endParaRPr lang="en-US"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solidFill>
                      <a:srgbClr val="E66524"/>
                    </a:solidFill>
                  </a:tcPr>
                </a:tc>
                <a:tc>
                  <a:txBody>
                    <a:bodyPr/>
                    <a:lstStyle/>
                    <a:p>
                      <a:r>
                        <a:rPr lang="en-US" sz="1400" dirty="0"/>
                        <a:t>Homelessness</a:t>
                      </a:r>
                    </a:p>
                    <a:p>
                      <a:pPr marL="0" marR="0" lvl="0" indent="0" algn="l" defTabSz="914396" rtl="0" eaLnBrk="1" fontAlgn="auto" latinLnBrk="0" hangingPunct="1">
                        <a:lnSpc>
                          <a:spcPct val="100000"/>
                        </a:lnSpc>
                        <a:spcBef>
                          <a:spcPts val="0"/>
                        </a:spcBef>
                        <a:spcAft>
                          <a:spcPts val="0"/>
                        </a:spcAft>
                        <a:buClrTx/>
                        <a:buSzTx/>
                        <a:buFontTx/>
                        <a:buNone/>
                        <a:tabLst/>
                        <a:defRPr/>
                      </a:pPr>
                      <a:r>
                        <a:rPr lang="zh-TW" altLang="en-US" sz="1800" b="1" kern="1200" dirty="0">
                          <a:solidFill>
                            <a:schemeClr val="lt1"/>
                          </a:solidFill>
                          <a:effectLst/>
                          <a:latin typeface="+mn-lt"/>
                          <a:ea typeface="+mn-ea"/>
                          <a:cs typeface="+mn-cs"/>
                        </a:rPr>
                        <a:t>无家可归</a:t>
                      </a:r>
                      <a:endParaRPr lang="en-US" sz="1800" b="1" kern="1200" dirty="0">
                        <a:solidFill>
                          <a:schemeClr val="lt1"/>
                        </a:solidFill>
                        <a:effectLst/>
                        <a:latin typeface="+mn-lt"/>
                        <a:ea typeface="+mn-ea"/>
                        <a:cs typeface="+mn-cs"/>
                      </a:endParaRPr>
                    </a:p>
                    <a:p>
                      <a:endParaRPr lang="en-US"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solidFill>
                      <a:srgbClr val="E66524"/>
                    </a:solidFill>
                  </a:tcPr>
                </a:tc>
                <a:tc>
                  <a:txBody>
                    <a:bodyPr/>
                    <a:lstStyle/>
                    <a:p>
                      <a:r>
                        <a:rPr lang="en-US" sz="1400" dirty="0"/>
                        <a:t>Long-Term Economic Security/Cultural Continuity and Resilience</a:t>
                      </a:r>
                    </a:p>
                    <a:p>
                      <a:pPr marL="0" marR="0" lvl="0" indent="0" algn="l" defTabSz="914396" rtl="0" eaLnBrk="1" fontAlgn="auto" latinLnBrk="0" hangingPunct="1">
                        <a:lnSpc>
                          <a:spcPct val="100000"/>
                        </a:lnSpc>
                        <a:spcBef>
                          <a:spcPts val="0"/>
                        </a:spcBef>
                        <a:spcAft>
                          <a:spcPts val="0"/>
                        </a:spcAft>
                        <a:buClrTx/>
                        <a:buSzTx/>
                        <a:buFontTx/>
                        <a:buNone/>
                        <a:tabLst/>
                        <a:defRPr/>
                      </a:pPr>
                      <a:r>
                        <a:rPr lang="zh-TW" altLang="en-US" sz="1800" b="1" kern="1200" dirty="0">
                          <a:solidFill>
                            <a:schemeClr val="lt1"/>
                          </a:solidFill>
                          <a:effectLst/>
                          <a:latin typeface="+mn-lt"/>
                          <a:ea typeface="+mn-ea"/>
                          <a:cs typeface="+mn-cs"/>
                        </a:rPr>
                        <a:t>长期经济安全</a:t>
                      </a:r>
                      <a:r>
                        <a:rPr lang="en-US" sz="1800" b="1" kern="1200" dirty="0">
                          <a:solidFill>
                            <a:schemeClr val="lt1"/>
                          </a:solidFill>
                          <a:effectLst/>
                          <a:latin typeface="+mn-lt"/>
                          <a:ea typeface="+mn-ea"/>
                          <a:cs typeface="+mn-cs"/>
                        </a:rPr>
                        <a:t>/</a:t>
                      </a:r>
                      <a:r>
                        <a:rPr lang="zh-TW" altLang="en-US" sz="1800" b="1" kern="1200" dirty="0">
                          <a:solidFill>
                            <a:schemeClr val="lt1"/>
                          </a:solidFill>
                          <a:effectLst/>
                          <a:latin typeface="+mn-lt"/>
                          <a:ea typeface="+mn-ea"/>
                          <a:cs typeface="+mn-cs"/>
                        </a:rPr>
                        <a:t>文化的连续性和弹性</a:t>
                      </a:r>
                      <a:endParaRPr lang="en-US" sz="1800" b="1" kern="1200" dirty="0">
                        <a:solidFill>
                          <a:schemeClr val="lt1"/>
                        </a:solidFill>
                        <a:effectLst/>
                        <a:latin typeface="+mn-lt"/>
                        <a:ea typeface="+mn-ea"/>
                        <a:cs typeface="+mn-cs"/>
                      </a:endParaRPr>
                    </a:p>
                    <a:p>
                      <a:endParaRPr lang="en-US" sz="1400" dirty="0"/>
                    </a:p>
                  </a:txBody>
                  <a:tcPr>
                    <a:lnL w="76200" cap="flat" cmpd="sng" algn="ctr">
                      <a:solidFill>
                        <a:schemeClr val="bg1"/>
                      </a:solidFill>
                      <a:prstDash val="solid"/>
                      <a:round/>
                      <a:headEnd type="none" w="med" len="med"/>
                      <a:tailEnd type="none" w="med" len="med"/>
                    </a:lnL>
                    <a:solidFill>
                      <a:srgbClr val="E66524"/>
                    </a:solidFill>
                  </a:tcPr>
                </a:tc>
                <a:extLst>
                  <a:ext uri="{0D108BD9-81ED-4DB2-BD59-A6C34878D82A}">
                    <a16:rowId xmlns:a16="http://schemas.microsoft.com/office/drawing/2014/main" val="3178676845"/>
                  </a:ext>
                </a:extLst>
              </a:tr>
              <a:tr h="0">
                <a:tc>
                  <a:txBody>
                    <a:bodyPr/>
                    <a:lstStyle/>
                    <a:p>
                      <a:endParaRPr lang="en-US" sz="200" dirty="0"/>
                    </a:p>
                  </a:txBody>
                  <a:tcPr>
                    <a:lnR w="76200" cap="flat" cmpd="sng" algn="ctr">
                      <a:solidFill>
                        <a:schemeClr val="bg1"/>
                      </a:solidFill>
                      <a:prstDash val="solid"/>
                      <a:round/>
                      <a:headEnd type="none" w="med" len="med"/>
                      <a:tailEnd type="none" w="med" len="med"/>
                    </a:lnR>
                    <a:solidFill>
                      <a:schemeClr val="bg1"/>
                    </a:solidFill>
                  </a:tcPr>
                </a:tc>
                <a:tc>
                  <a:txBody>
                    <a:bodyPr/>
                    <a:lstStyle/>
                    <a:p>
                      <a:endParaRPr lang="en-US" sz="200"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solidFill>
                      <a:schemeClr val="bg1"/>
                    </a:solidFill>
                  </a:tcPr>
                </a:tc>
                <a:tc>
                  <a:txBody>
                    <a:bodyPr/>
                    <a:lstStyle/>
                    <a:p>
                      <a:endParaRPr lang="en-US" sz="200"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solidFill>
                      <a:schemeClr val="bg1"/>
                    </a:solidFill>
                  </a:tcPr>
                </a:tc>
                <a:tc>
                  <a:txBody>
                    <a:bodyPr/>
                    <a:lstStyle/>
                    <a:p>
                      <a:endParaRPr lang="en-US" sz="200"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solidFill>
                      <a:schemeClr val="bg1"/>
                    </a:solidFill>
                  </a:tcPr>
                </a:tc>
                <a:tc>
                  <a:txBody>
                    <a:bodyPr/>
                    <a:lstStyle/>
                    <a:p>
                      <a:endParaRPr lang="en-US" sz="200" dirty="0"/>
                    </a:p>
                  </a:txBody>
                  <a:tcPr>
                    <a:lnL w="76200" cap="flat" cmpd="sng" algn="ctr">
                      <a:solidFill>
                        <a:schemeClr val="bg1"/>
                      </a:solidFill>
                      <a:prstDash val="solid"/>
                      <a:round/>
                      <a:headEnd type="none" w="med" len="med"/>
                      <a:tailEnd type="none" w="med" len="med"/>
                    </a:lnL>
                    <a:solidFill>
                      <a:schemeClr val="bg1"/>
                    </a:solidFill>
                  </a:tcPr>
                </a:tc>
                <a:extLst>
                  <a:ext uri="{0D108BD9-81ED-4DB2-BD59-A6C34878D82A}">
                    <a16:rowId xmlns:a16="http://schemas.microsoft.com/office/drawing/2014/main" val="737147932"/>
                  </a:ext>
                </a:extLst>
              </a:tr>
              <a:tr h="1444852">
                <a:tc>
                  <a:txBody>
                    <a:bodyPr/>
                    <a:lstStyle/>
                    <a:p>
                      <a:r>
                        <a:rPr lang="en-US" sz="1400" b="1" kern="1200" dirty="0">
                          <a:solidFill>
                            <a:schemeClr val="lt1"/>
                          </a:solidFill>
                          <a:latin typeface="+mn-lt"/>
                          <a:ea typeface="+mn-ea"/>
                          <a:cs typeface="+mn-cs"/>
                        </a:rPr>
                        <a:t>Mental Health</a:t>
                      </a:r>
                    </a:p>
                    <a:p>
                      <a:r>
                        <a:rPr lang="ja-JP" altLang="en-US" sz="1800" b="1" kern="1200" dirty="0">
                          <a:solidFill>
                            <a:schemeClr val="lt1"/>
                          </a:solidFill>
                          <a:latin typeface="+mn-lt"/>
                          <a:ea typeface="+mn-ea"/>
                          <a:cs typeface="+mn-cs"/>
                        </a:rPr>
                        <a:t>精神健康</a:t>
                      </a:r>
                      <a:endParaRPr lang="en-US" sz="1800" b="1" kern="1200" dirty="0">
                        <a:solidFill>
                          <a:schemeClr val="lt1"/>
                        </a:solidFill>
                        <a:latin typeface="+mn-lt"/>
                        <a:ea typeface="+mn-ea"/>
                        <a:cs typeface="+mn-cs"/>
                      </a:endParaRPr>
                    </a:p>
                  </a:txBody>
                  <a:tcPr>
                    <a:lnR w="76200" cap="flat" cmpd="sng" algn="ctr">
                      <a:solidFill>
                        <a:schemeClr val="bg1"/>
                      </a:solidFill>
                      <a:prstDash val="solid"/>
                      <a:round/>
                      <a:headEnd type="none" w="med" len="med"/>
                      <a:tailEnd type="none" w="med" len="med"/>
                    </a:lnR>
                    <a:solidFill>
                      <a:srgbClr val="E66524"/>
                    </a:solidFill>
                  </a:tcPr>
                </a:tc>
                <a:tc>
                  <a:txBody>
                    <a:bodyPr/>
                    <a:lstStyle/>
                    <a:p>
                      <a:r>
                        <a:rPr lang="en-US" sz="1400" b="1" kern="1200" dirty="0">
                          <a:solidFill>
                            <a:schemeClr val="lt1"/>
                          </a:solidFill>
                          <a:latin typeface="+mn-lt"/>
                          <a:ea typeface="+mn-ea"/>
                          <a:cs typeface="+mn-cs"/>
                        </a:rPr>
                        <a:t>Open Space</a:t>
                      </a:r>
                    </a:p>
                    <a:p>
                      <a:pPr marL="0" marR="0" lvl="0" indent="0" algn="l" defTabSz="914396" rtl="0" eaLnBrk="1" fontAlgn="auto" latinLnBrk="0" hangingPunct="1">
                        <a:lnSpc>
                          <a:spcPct val="100000"/>
                        </a:lnSpc>
                        <a:spcBef>
                          <a:spcPts val="0"/>
                        </a:spcBef>
                        <a:spcAft>
                          <a:spcPts val="0"/>
                        </a:spcAft>
                        <a:buClrTx/>
                        <a:buSzTx/>
                        <a:buFontTx/>
                        <a:buNone/>
                        <a:tabLst/>
                        <a:defRPr/>
                      </a:pPr>
                      <a:r>
                        <a:rPr lang="ja-JP" altLang="en-US" sz="1800" b="1" kern="1200" dirty="0">
                          <a:solidFill>
                            <a:schemeClr val="lt1"/>
                          </a:solidFill>
                          <a:latin typeface="+mn-lt"/>
                          <a:ea typeface="+mn-ea"/>
                          <a:cs typeface="+mn-cs"/>
                        </a:rPr>
                        <a:t>开放空间</a:t>
                      </a:r>
                      <a:endParaRPr lang="en-US" sz="1400" b="1" kern="1200" dirty="0">
                        <a:solidFill>
                          <a:schemeClr val="lt1"/>
                        </a:solidFill>
                        <a:latin typeface="+mn-lt"/>
                        <a:ea typeface="+mn-ea"/>
                        <a:cs typeface="+mn-cs"/>
                      </a:endParaRP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solidFill>
                      <a:srgbClr val="E66524"/>
                    </a:solidFill>
                  </a:tcPr>
                </a:tc>
                <a:tc>
                  <a:txBody>
                    <a:bodyPr/>
                    <a:lstStyle/>
                    <a:p>
                      <a:r>
                        <a:rPr lang="en-US" sz="1400" b="1" kern="1200" dirty="0">
                          <a:solidFill>
                            <a:schemeClr val="lt1"/>
                          </a:solidFill>
                          <a:latin typeface="+mn-lt"/>
                          <a:ea typeface="+mn-ea"/>
                          <a:cs typeface="+mn-cs"/>
                        </a:rPr>
                        <a:t>Social Justice</a:t>
                      </a:r>
                    </a:p>
                    <a:p>
                      <a:pPr marL="0" marR="0" lvl="0" indent="0" algn="l" defTabSz="914396" rtl="0" eaLnBrk="1" fontAlgn="auto" latinLnBrk="0" hangingPunct="1">
                        <a:lnSpc>
                          <a:spcPct val="100000"/>
                        </a:lnSpc>
                        <a:spcBef>
                          <a:spcPts val="0"/>
                        </a:spcBef>
                        <a:spcAft>
                          <a:spcPts val="0"/>
                        </a:spcAft>
                        <a:buClrTx/>
                        <a:buSzTx/>
                        <a:buFontTx/>
                        <a:buNone/>
                        <a:tabLst/>
                        <a:defRPr/>
                      </a:pPr>
                      <a:r>
                        <a:rPr lang="ja-JP" altLang="en-US" sz="1800" b="1" kern="1200" dirty="0">
                          <a:solidFill>
                            <a:schemeClr val="lt1"/>
                          </a:solidFill>
                          <a:latin typeface="+mn-lt"/>
                          <a:ea typeface="+mn-ea"/>
                          <a:cs typeface="+mn-cs"/>
                        </a:rPr>
                        <a:t>社会正义</a:t>
                      </a:r>
                      <a:endParaRPr lang="en-US" sz="1400" b="1" kern="1200" dirty="0">
                        <a:solidFill>
                          <a:schemeClr val="lt1"/>
                        </a:solidFill>
                        <a:latin typeface="+mn-lt"/>
                        <a:ea typeface="+mn-ea"/>
                        <a:cs typeface="+mn-cs"/>
                      </a:endParaRP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solidFill>
                      <a:srgbClr val="E66524"/>
                    </a:solidFill>
                  </a:tcPr>
                </a:tc>
                <a:tc>
                  <a:txBody>
                    <a:bodyPr/>
                    <a:lstStyle/>
                    <a:p>
                      <a:r>
                        <a:rPr lang="en-US" sz="1400" b="1" kern="1200" dirty="0">
                          <a:solidFill>
                            <a:schemeClr val="lt1"/>
                          </a:solidFill>
                          <a:latin typeface="+mn-lt"/>
                          <a:ea typeface="+mn-ea"/>
                          <a:cs typeface="+mn-cs"/>
                        </a:rPr>
                        <a:t>Transportation/ Parking</a:t>
                      </a:r>
                    </a:p>
                    <a:p>
                      <a:pPr marL="0" marR="0" lvl="0" indent="0" algn="l" defTabSz="914396" rtl="0" eaLnBrk="1" fontAlgn="auto" latinLnBrk="0" hangingPunct="1">
                        <a:lnSpc>
                          <a:spcPct val="100000"/>
                        </a:lnSpc>
                        <a:spcBef>
                          <a:spcPts val="0"/>
                        </a:spcBef>
                        <a:spcAft>
                          <a:spcPts val="0"/>
                        </a:spcAft>
                        <a:buClrTx/>
                        <a:buSzTx/>
                        <a:buFontTx/>
                        <a:buNone/>
                        <a:tabLst/>
                        <a:defRPr/>
                      </a:pPr>
                      <a:r>
                        <a:rPr lang="zh-CN" altLang="en-US" sz="1800" b="1" kern="1200" dirty="0">
                          <a:solidFill>
                            <a:schemeClr val="lt1"/>
                          </a:solidFill>
                          <a:latin typeface="+mn-lt"/>
                          <a:ea typeface="+mn-ea"/>
                          <a:cs typeface="+mn-cs"/>
                        </a:rPr>
                        <a:t>交通运输</a:t>
                      </a:r>
                      <a:r>
                        <a:rPr lang="en-US" altLang="zh-CN" sz="1800" b="1" kern="1200" dirty="0">
                          <a:solidFill>
                            <a:schemeClr val="lt1"/>
                          </a:solidFill>
                          <a:latin typeface="+mn-lt"/>
                          <a:ea typeface="+mn-ea"/>
                          <a:cs typeface="+mn-cs"/>
                        </a:rPr>
                        <a:t>/</a:t>
                      </a:r>
                      <a:r>
                        <a:rPr lang="zh-CN" altLang="en-US" sz="1800" b="1" kern="1200" dirty="0">
                          <a:solidFill>
                            <a:schemeClr val="lt1"/>
                          </a:solidFill>
                          <a:latin typeface="+mn-lt"/>
                          <a:ea typeface="+mn-ea"/>
                          <a:cs typeface="+mn-cs"/>
                        </a:rPr>
                        <a:t>停车</a:t>
                      </a:r>
                      <a:endParaRPr lang="en-US" sz="1400" b="1" kern="1200" dirty="0">
                        <a:solidFill>
                          <a:schemeClr val="lt1"/>
                        </a:solidFill>
                        <a:latin typeface="+mn-lt"/>
                        <a:ea typeface="+mn-ea"/>
                        <a:cs typeface="+mn-cs"/>
                      </a:endParaRP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solidFill>
                      <a:srgbClr val="E66524"/>
                    </a:solidFill>
                  </a:tcPr>
                </a:tc>
                <a:tc>
                  <a:txBody>
                    <a:bodyPr/>
                    <a:lstStyle/>
                    <a:p>
                      <a:r>
                        <a:rPr lang="en-US" sz="1400" b="1" kern="1200" dirty="0">
                          <a:solidFill>
                            <a:schemeClr val="lt1"/>
                          </a:solidFill>
                          <a:latin typeface="+mn-lt"/>
                          <a:ea typeface="+mn-ea"/>
                          <a:cs typeface="+mn-cs"/>
                        </a:rPr>
                        <a:t>Bioscience</a:t>
                      </a:r>
                    </a:p>
                    <a:p>
                      <a:pPr marL="0" marR="0" lvl="0" indent="0" algn="l" defTabSz="914396" rtl="0" eaLnBrk="1" fontAlgn="auto" latinLnBrk="0" hangingPunct="1">
                        <a:lnSpc>
                          <a:spcPct val="100000"/>
                        </a:lnSpc>
                        <a:spcBef>
                          <a:spcPts val="0"/>
                        </a:spcBef>
                        <a:spcAft>
                          <a:spcPts val="0"/>
                        </a:spcAft>
                        <a:buClrTx/>
                        <a:buSzTx/>
                        <a:buFontTx/>
                        <a:buNone/>
                        <a:tabLst/>
                        <a:defRPr/>
                      </a:pPr>
                      <a:r>
                        <a:rPr lang="ja-JP" altLang="en-US" sz="1400" b="1" kern="1200" dirty="0">
                          <a:solidFill>
                            <a:schemeClr val="lt1"/>
                          </a:solidFill>
                          <a:latin typeface="+mn-lt"/>
                          <a:ea typeface="+mn-ea"/>
                          <a:cs typeface="+mn-cs"/>
                        </a:rPr>
                        <a:t>生物科学</a:t>
                      </a:r>
                      <a:endParaRPr lang="en-US" sz="1400" b="1" kern="1200" dirty="0">
                        <a:solidFill>
                          <a:schemeClr val="lt1"/>
                        </a:solidFill>
                        <a:latin typeface="+mn-lt"/>
                        <a:ea typeface="+mn-ea"/>
                        <a:cs typeface="+mn-cs"/>
                      </a:endParaRPr>
                    </a:p>
                  </a:txBody>
                  <a:tcPr>
                    <a:lnL w="76200" cap="flat" cmpd="sng" algn="ctr">
                      <a:solidFill>
                        <a:schemeClr val="bg1"/>
                      </a:solidFill>
                      <a:prstDash val="solid"/>
                      <a:round/>
                      <a:headEnd type="none" w="med" len="med"/>
                      <a:tailEnd type="none" w="med" len="med"/>
                    </a:lnL>
                    <a:solidFill>
                      <a:srgbClr val="E66524"/>
                    </a:solidFill>
                  </a:tcPr>
                </a:tc>
                <a:extLst>
                  <a:ext uri="{0D108BD9-81ED-4DB2-BD59-A6C34878D82A}">
                    <a16:rowId xmlns:a16="http://schemas.microsoft.com/office/drawing/2014/main" val="838563154"/>
                  </a:ext>
                </a:extLst>
              </a:tr>
            </a:tbl>
          </a:graphicData>
        </a:graphic>
      </p:graphicFrame>
      <p:sp>
        <p:nvSpPr>
          <p:cNvPr id="2" name="Title 1"/>
          <p:cNvSpPr>
            <a:spLocks noGrp="1"/>
          </p:cNvSpPr>
          <p:nvPr>
            <p:ph type="title"/>
          </p:nvPr>
        </p:nvSpPr>
        <p:spPr/>
        <p:txBody>
          <a:bodyPr anchor="t"/>
          <a:lstStyle/>
          <a:p>
            <a:r>
              <a:rPr lang="en-US" dirty="0"/>
              <a:t>Key Community Issues </a:t>
            </a:r>
            <a:br>
              <a:rPr lang="en-US" dirty="0"/>
            </a:br>
            <a:r>
              <a:rPr lang="zh-CN" altLang="en-US" dirty="0">
                <a:solidFill>
                  <a:schemeClr val="tx1">
                    <a:lumMod val="50000"/>
                    <a:lumOff val="50000"/>
                  </a:schemeClr>
                </a:solidFill>
                <a:latin typeface="Microsoft JhengHei" panose="020B0604030504040204" pitchFamily="34" charset="-120"/>
                <a:ea typeface="Microsoft JhengHei" panose="020B0604030504040204" pitchFamily="34" charset="-120"/>
              </a:rPr>
              <a:t>主要社区问题</a:t>
            </a:r>
            <a:endParaRPr lang="x-none" dirty="0"/>
          </a:p>
        </p:txBody>
      </p:sp>
      <p:sp>
        <p:nvSpPr>
          <p:cNvPr id="11" name="Content Placeholder 9">
            <a:extLst>
              <a:ext uri="{FF2B5EF4-FFF2-40B4-BE49-F238E27FC236}">
                <a16:creationId xmlns:a16="http://schemas.microsoft.com/office/drawing/2014/main" id="{0ECEE562-FBB6-4B75-BB21-2470789AEC3B}"/>
              </a:ext>
            </a:extLst>
          </p:cNvPr>
          <p:cNvSpPr txBox="1">
            <a:spLocks/>
          </p:cNvSpPr>
          <p:nvPr/>
        </p:nvSpPr>
        <p:spPr>
          <a:xfrm>
            <a:off x="768823" y="6245926"/>
            <a:ext cx="7886700" cy="376741"/>
          </a:xfrm>
          <a:prstGeom prst="rect">
            <a:avLst/>
          </a:prstGeom>
        </p:spPr>
        <p:txBody>
          <a:bodyPr vert="horz" lIns="91440" tIns="45720" rIns="91440" bIns="45720" rtlCol="0">
            <a:noAutofit/>
          </a:bodyPr>
          <a:lstStyle>
            <a:lvl1pPr marL="228599" indent="-228599" algn="l" defTabSz="91439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97" indent="-228599" algn="l" defTabSz="91439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5" indent="-228599" algn="l" defTabSz="91439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93"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92"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1900" b="1" dirty="0">
                <a:latin typeface="Microsoft JhengHei" panose="020B0604030504040204" pitchFamily="34" charset="-120"/>
                <a:ea typeface="Microsoft JhengHei" panose="020B0604030504040204" pitchFamily="34" charset="-120"/>
              </a:rPr>
              <a:t>在第</a:t>
            </a:r>
            <a:r>
              <a:rPr lang="en-US" altLang="zh-CN" sz="1900" b="1" dirty="0">
                <a:latin typeface="Microsoft JhengHei" panose="020B0604030504040204" pitchFamily="34" charset="-120"/>
                <a:ea typeface="Microsoft JhengHei" panose="020B0604030504040204" pitchFamily="34" charset="-120"/>
              </a:rPr>
              <a:t>6</a:t>
            </a:r>
            <a:r>
              <a:rPr lang="zh-CN" altLang="en-US" sz="1900" b="1" dirty="0">
                <a:latin typeface="Microsoft JhengHei" panose="020B0604030504040204" pitchFamily="34" charset="-120"/>
                <a:ea typeface="Microsoft JhengHei" panose="020B0604030504040204" pitchFamily="34" charset="-120"/>
              </a:rPr>
              <a:t>站，让我们知道哪些社区问题对您最重要</a:t>
            </a:r>
            <a:endParaRPr lang="en-US" sz="1900" b="1" dirty="0">
              <a:latin typeface="Microsoft JhengHei" panose="020B0604030504040204" pitchFamily="34" charset="-120"/>
              <a:ea typeface="Microsoft JhengHei" panose="020B0604030504040204" pitchFamily="34" charset="-120"/>
            </a:endParaRPr>
          </a:p>
        </p:txBody>
      </p:sp>
      <p:sp>
        <p:nvSpPr>
          <p:cNvPr id="15" name="Content Placeholder 9">
            <a:extLst>
              <a:ext uri="{FF2B5EF4-FFF2-40B4-BE49-F238E27FC236}">
                <a16:creationId xmlns:a16="http://schemas.microsoft.com/office/drawing/2014/main" id="{D9139C9E-81D8-4D4A-A590-8D34071E2E29}"/>
              </a:ext>
            </a:extLst>
          </p:cNvPr>
          <p:cNvSpPr>
            <a:spLocks noGrp="1"/>
          </p:cNvSpPr>
          <p:nvPr>
            <p:ph idx="1"/>
          </p:nvPr>
        </p:nvSpPr>
        <p:spPr>
          <a:xfrm>
            <a:off x="271028" y="1618133"/>
            <a:ext cx="8143875" cy="571880"/>
          </a:xfrm>
        </p:spPr>
        <p:txBody>
          <a:bodyPr>
            <a:normAutofit/>
          </a:bodyPr>
          <a:lstStyle/>
          <a:p>
            <a:pPr marL="0" indent="0">
              <a:buNone/>
            </a:pPr>
            <a:r>
              <a:rPr lang="zh-CN" altLang="en-US" sz="2000" b="1" dirty="0">
                <a:latin typeface="Microsoft JhengHei" panose="020B0604030504040204" pitchFamily="34" charset="-120"/>
                <a:ea typeface="Microsoft JhengHei" panose="020B0604030504040204" pitchFamily="34" charset="-120"/>
              </a:rPr>
              <a:t>以下问题是我们迄今从社区听到的关于他们关注的问题。</a:t>
            </a:r>
            <a:endParaRPr lang="en-US" sz="2000" b="1" dirty="0">
              <a:latin typeface="Microsoft JhengHei" panose="020B0604030504040204" pitchFamily="34" charset="-120"/>
              <a:ea typeface="Microsoft JhengHei" panose="020B0604030504040204" pitchFamily="34" charset="-120"/>
            </a:endParaRPr>
          </a:p>
        </p:txBody>
      </p:sp>
      <p:grpSp>
        <p:nvGrpSpPr>
          <p:cNvPr id="16" name="Group 15"/>
          <p:cNvGrpSpPr/>
          <p:nvPr/>
        </p:nvGrpSpPr>
        <p:grpSpPr>
          <a:xfrm>
            <a:off x="7850091" y="835025"/>
            <a:ext cx="1065243" cy="741599"/>
            <a:chOff x="7850091" y="835025"/>
            <a:chExt cx="1065243" cy="741599"/>
          </a:xfrm>
        </p:grpSpPr>
        <p:sp>
          <p:nvSpPr>
            <p:cNvPr id="17" name="Content Placeholder 5">
              <a:extLst>
                <a:ext uri="{FF2B5EF4-FFF2-40B4-BE49-F238E27FC236}">
                  <a16:creationId xmlns:a16="http://schemas.microsoft.com/office/drawing/2014/main" id="{CDE41A18-AA31-4402-8EFC-64AE5536406A}"/>
                </a:ext>
              </a:extLst>
            </p:cNvPr>
            <p:cNvSpPr txBox="1">
              <a:spLocks/>
            </p:cNvSpPr>
            <p:nvPr/>
          </p:nvSpPr>
          <p:spPr>
            <a:xfrm>
              <a:off x="7850091" y="835025"/>
              <a:ext cx="1065243" cy="741599"/>
            </a:xfrm>
            <a:prstGeom prst="rect">
              <a:avLst/>
            </a:prstGeom>
            <a:solidFill>
              <a:schemeClr val="bg1"/>
            </a:solidFill>
            <a:ln w="19050">
              <a:solidFill>
                <a:srgbClr val="E66524"/>
              </a:solidFill>
            </a:ln>
            <a:effectLst>
              <a:outerShdw blurRad="50800" dist="38100" dir="2700000" algn="tl"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50000"/>
                    </a:schemeClr>
                  </a:solidFill>
                  <a:latin typeface="Swis721 Cn BT" panose="020B0506020202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50000"/>
                    </a:schemeClr>
                  </a:solidFill>
                  <a:latin typeface="Swis721 Cn BT" panose="020B0506020202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50000"/>
                    </a:schemeClr>
                  </a:solidFill>
                  <a:latin typeface="Swis721 Cn BT" panose="020B0506020202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50000"/>
                    </a:schemeClr>
                  </a:solidFill>
                  <a:latin typeface="Swis721 Cn BT" panose="020B050602020203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50000"/>
                    </a:schemeClr>
                  </a:solidFill>
                  <a:latin typeface="Swis721 Cn BT" panose="020B0506020202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en-US" sz="2000" dirty="0"/>
            </a:p>
          </p:txBody>
        </p:sp>
        <p:sp>
          <p:nvSpPr>
            <p:cNvPr id="18" name="Text Placeholder 1">
              <a:extLst>
                <a:ext uri="{FF2B5EF4-FFF2-40B4-BE49-F238E27FC236}">
                  <a16:creationId xmlns:a16="http://schemas.microsoft.com/office/drawing/2014/main" id="{4E5A8637-27A9-4274-BAA0-6E07F30EF817}"/>
                </a:ext>
              </a:extLst>
            </p:cNvPr>
            <p:cNvSpPr txBox="1">
              <a:spLocks/>
            </p:cNvSpPr>
            <p:nvPr/>
          </p:nvSpPr>
          <p:spPr>
            <a:xfrm>
              <a:off x="7850091" y="840802"/>
              <a:ext cx="1065243" cy="291092"/>
            </a:xfrm>
            <a:prstGeom prst="rect">
              <a:avLst/>
            </a:prstGeom>
            <a:solidFill>
              <a:srgbClr val="E66524"/>
            </a:solidFill>
            <a:ln w="19050">
              <a:solidFill>
                <a:srgbClr val="E66524"/>
              </a:solidFill>
            </a:ln>
          </p:spPr>
          <p:txBody>
            <a:bodyPr vert="horz" lIns="91440" tIns="45720" rIns="91440" bIns="45720" rtlCol="0" anchor="t">
              <a:normAutofit fontScale="62500" lnSpcReduction="20000"/>
            </a:bodyPr>
            <a:lstStyle>
              <a:lvl1pPr marL="0" indent="0" algn="l" defTabSz="914400" rtl="0" eaLnBrk="1" latinLnBrk="0" hangingPunct="1">
                <a:spcBef>
                  <a:spcPct val="20000"/>
                </a:spcBef>
                <a:buFont typeface="Arial" panose="020B0604020202020204" pitchFamily="34" charset="0"/>
                <a:buNone/>
                <a:defRPr sz="1800" b="1" kern="1200">
                  <a:solidFill>
                    <a:schemeClr val="tx1"/>
                  </a:solidFill>
                  <a:latin typeface="Swis721 Cn BT" panose="020B050602020203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tx1"/>
                  </a:solidFill>
                  <a:latin typeface="Swis721 Cn BT" panose="020B0506020202030204"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solidFill>
                  <a:latin typeface="Swis721 Cn BT" panose="020B050602020203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solidFill>
                  <a:latin typeface="Swis721 Cn BT" panose="020B050602020203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solidFill>
                  <a:latin typeface="Swis721 Cn BT" panose="020B050602020203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ctr"/>
              <a:r>
                <a:rPr lang="en-US" sz="2400" dirty="0">
                  <a:solidFill>
                    <a:schemeClr val="bg1"/>
                  </a:solidFill>
                  <a:latin typeface="+mn-lt"/>
                </a:rPr>
                <a:t>6 </a:t>
              </a:r>
              <a:r>
                <a:rPr lang="ja-JP" altLang="en-US" sz="2400" dirty="0">
                  <a:solidFill>
                    <a:schemeClr val="bg1"/>
                  </a:solidFill>
                </a:rPr>
                <a:t>站</a:t>
              </a:r>
              <a:endParaRPr lang="en-US" sz="2400" dirty="0">
                <a:solidFill>
                  <a:schemeClr val="bg1"/>
                </a:solidFill>
                <a:latin typeface="+mn-lt"/>
              </a:endParaRPr>
            </a:p>
          </p:txBody>
        </p:sp>
      </p:grpSp>
      <p:grpSp>
        <p:nvGrpSpPr>
          <p:cNvPr id="20" name="Group 19"/>
          <p:cNvGrpSpPr/>
          <p:nvPr/>
        </p:nvGrpSpPr>
        <p:grpSpPr>
          <a:xfrm>
            <a:off x="304799" y="5052128"/>
            <a:ext cx="4319554" cy="1052591"/>
            <a:chOff x="304799" y="5052128"/>
            <a:chExt cx="4319554" cy="1052591"/>
          </a:xfrm>
        </p:grpSpPr>
        <p:sp>
          <p:nvSpPr>
            <p:cNvPr id="21" name="Rectangular Callout 20"/>
            <p:cNvSpPr/>
            <p:nvPr/>
          </p:nvSpPr>
          <p:spPr>
            <a:xfrm rot="10800000">
              <a:off x="333372" y="5052128"/>
              <a:ext cx="4290981" cy="1037776"/>
            </a:xfrm>
            <a:prstGeom prst="wedgeRectCallout">
              <a:avLst>
                <a:gd name="adj1" fmla="val -21579"/>
                <a:gd name="adj2" fmla="val 48403"/>
              </a:avLst>
            </a:prstGeom>
            <a:solidFill>
              <a:schemeClr val="bg1"/>
            </a:solidFill>
            <a:ln>
              <a:solidFill>
                <a:srgbClr val="E6652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04799" y="5150612"/>
              <a:ext cx="4290979" cy="954107"/>
            </a:xfrm>
            <a:prstGeom prst="rect">
              <a:avLst/>
            </a:prstGeom>
            <a:noFill/>
          </p:spPr>
          <p:txBody>
            <a:bodyPr wrap="square" rtlCol="0">
              <a:spAutoFit/>
            </a:bodyPr>
            <a:lstStyle/>
            <a:p>
              <a:r>
                <a:rPr lang="zh-TW" altLang="en-US" sz="2000" b="1" dirty="0">
                  <a:latin typeface="Microsoft JhengHei" panose="020B0604030504040204" pitchFamily="34" charset="-120"/>
                  <a:ea typeface="Microsoft JhengHei" panose="020B0604030504040204" pitchFamily="34" charset="-120"/>
                </a:rPr>
                <a:t>问：</a:t>
              </a:r>
              <a:endParaRPr lang="en-US" sz="2000" b="1" dirty="0">
                <a:latin typeface="Microsoft JhengHei" panose="020B0604030504040204" pitchFamily="34" charset="-120"/>
                <a:ea typeface="Microsoft JhengHei" panose="020B0604030504040204" pitchFamily="34" charset="-120"/>
              </a:endParaRPr>
            </a:p>
            <a:p>
              <a:r>
                <a:rPr lang="zh-TW" altLang="en-US" b="1" dirty="0">
                  <a:latin typeface="Microsoft JhengHei" panose="020B0604030504040204" pitchFamily="34" charset="-120"/>
                  <a:ea typeface="Microsoft JhengHei" panose="020B0604030504040204" pitchFamily="34" charset="-120"/>
                </a:rPr>
                <a:t>您是否会更改或添加任何问题？</a:t>
              </a:r>
              <a:r>
                <a:rPr lang="zh-CN" altLang="en-US" b="1" dirty="0">
                  <a:latin typeface="Microsoft JhengHei" panose="020B0604030504040204" pitchFamily="34" charset="-120"/>
                  <a:ea typeface="Microsoft JhengHei" panose="020B0604030504040204" pitchFamily="34" charset="-120"/>
                </a:rPr>
                <a:t>哪些问题对您最重要？ 为什么？</a:t>
              </a:r>
              <a:endParaRPr lang="en-US" b="1" dirty="0">
                <a:latin typeface="Microsoft JhengHei" panose="020B0604030504040204" pitchFamily="34" charset="-120"/>
                <a:ea typeface="Microsoft JhengHei" panose="020B0604030504040204" pitchFamily="34" charset="-120"/>
              </a:endParaRPr>
            </a:p>
          </p:txBody>
        </p:sp>
      </p:grpSp>
    </p:spTree>
    <p:extLst>
      <p:ext uri="{BB962C8B-B14F-4D97-AF65-F5344CB8AC3E}">
        <p14:creationId xmlns:p14="http://schemas.microsoft.com/office/powerpoint/2010/main" val="28962042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33E61-F3D4-408F-9639-DA3E09598626}"/>
              </a:ext>
            </a:extLst>
          </p:cNvPr>
          <p:cNvSpPr>
            <a:spLocks noGrp="1"/>
          </p:cNvSpPr>
          <p:nvPr>
            <p:ph type="title"/>
          </p:nvPr>
        </p:nvSpPr>
        <p:spPr/>
        <p:txBody>
          <a:bodyPr anchor="t"/>
          <a:lstStyle/>
          <a:p>
            <a:r>
              <a:rPr lang="en-US" dirty="0"/>
              <a:t>Next Steps </a:t>
            </a:r>
            <a:r>
              <a:rPr lang="zh-CN" altLang="en-US" dirty="0">
                <a:solidFill>
                  <a:schemeClr val="tx1">
                    <a:lumMod val="50000"/>
                    <a:lumOff val="50000"/>
                  </a:schemeClr>
                </a:solidFill>
                <a:latin typeface="Microsoft JhengHei" panose="020B0604030504040204" pitchFamily="34" charset="-120"/>
                <a:ea typeface="Microsoft JhengHei" panose="020B0604030504040204" pitchFamily="34" charset="-120"/>
              </a:rPr>
              <a:t>下一步</a:t>
            </a:r>
            <a:endParaRPr lang="en-US" dirty="0"/>
          </a:p>
        </p:txBody>
      </p:sp>
      <p:sp>
        <p:nvSpPr>
          <p:cNvPr id="5" name="Rectangle 4">
            <a:extLst>
              <a:ext uri="{FF2B5EF4-FFF2-40B4-BE49-F238E27FC236}">
                <a16:creationId xmlns:a16="http://schemas.microsoft.com/office/drawing/2014/main" id="{CB3D1ED3-7538-4600-8EC3-595ADDF5C12C}"/>
              </a:ext>
            </a:extLst>
          </p:cNvPr>
          <p:cNvSpPr/>
          <p:nvPr/>
        </p:nvSpPr>
        <p:spPr>
          <a:xfrm>
            <a:off x="333374" y="1844675"/>
            <a:ext cx="8709026" cy="3416320"/>
          </a:xfrm>
          <a:prstGeom prst="rect">
            <a:avLst/>
          </a:prstGeom>
        </p:spPr>
        <p:txBody>
          <a:bodyPr wrap="square">
            <a:spAutoFit/>
          </a:bodyPr>
          <a:lstStyle/>
          <a:p>
            <a:pPr marL="457200" lvl="0" indent="-457200">
              <a:buFont typeface="Arial" panose="020B0604020202020204" pitchFamily="34" charset="0"/>
              <a:buChar char="•"/>
            </a:pPr>
            <a:r>
              <a:rPr lang="en-US" sz="2400" dirty="0">
                <a:solidFill>
                  <a:prstClr val="black"/>
                </a:solidFill>
              </a:rPr>
              <a:t>Project team </a:t>
            </a:r>
            <a:r>
              <a:rPr lang="en-US" sz="2400" dirty="0"/>
              <a:t>will develop preliminary re-use ideas for General Hospital and West Campus</a:t>
            </a:r>
          </a:p>
          <a:p>
            <a:pPr marL="457200" indent="-457200">
              <a:buFont typeface="Arial" panose="020B0604020202020204" pitchFamily="34" charset="0"/>
              <a:buChar char="•"/>
            </a:pPr>
            <a:r>
              <a:rPr lang="zh-CN" altLang="en-US" sz="2400" b="1" dirty="0">
                <a:solidFill>
                  <a:schemeClr val="tx1">
                    <a:lumMod val="50000"/>
                    <a:lumOff val="50000"/>
                  </a:schemeClr>
                </a:solidFill>
                <a:latin typeface="Microsoft JhengHei" panose="020B0604030504040204" pitchFamily="34" charset="-120"/>
                <a:ea typeface="Microsoft JhengHei" panose="020B0604030504040204" pitchFamily="34" charset="-120"/>
              </a:rPr>
              <a:t>项目团队将为综合医院和園区制定初步的再利用理念</a:t>
            </a:r>
            <a:endParaRPr lang="en-US" altLang="zh-CN" sz="2400" b="1" dirty="0">
              <a:solidFill>
                <a:schemeClr val="tx1">
                  <a:lumMod val="50000"/>
                  <a:lumOff val="50000"/>
                </a:schemeClr>
              </a:solidFill>
              <a:latin typeface="Microsoft JhengHei" panose="020B0604030504040204" pitchFamily="34" charset="-120"/>
              <a:ea typeface="Microsoft JhengHei" panose="020B0604030504040204" pitchFamily="34" charset="-120"/>
            </a:endParaRPr>
          </a:p>
          <a:p>
            <a:pPr marL="457200" indent="-457200">
              <a:buFont typeface="Arial" panose="020B0604020202020204" pitchFamily="34" charset="0"/>
              <a:buChar char="•"/>
            </a:pPr>
            <a:endParaRPr lang="en-US" sz="2400" i="1" dirty="0">
              <a:solidFill>
                <a:schemeClr val="tx1">
                  <a:lumMod val="50000"/>
                  <a:lumOff val="50000"/>
                </a:schemeClr>
              </a:solidFill>
            </a:endParaRPr>
          </a:p>
          <a:p>
            <a:pPr marL="457200" lvl="0" indent="-457200">
              <a:buFont typeface="Arial" panose="020B0604020202020204" pitchFamily="34" charset="0"/>
              <a:buChar char="•"/>
            </a:pPr>
            <a:r>
              <a:rPr lang="en-US" sz="2400" dirty="0"/>
              <a:t>Fall 2019</a:t>
            </a:r>
            <a:r>
              <a:rPr lang="en-US" sz="2400" dirty="0">
                <a:solidFill>
                  <a:prstClr val="black"/>
                </a:solidFill>
              </a:rPr>
              <a:t>:  Ongoing community engagement </a:t>
            </a:r>
          </a:p>
          <a:p>
            <a:pPr marL="457200" indent="-457200">
              <a:buFont typeface="Arial" panose="020B0604020202020204" pitchFamily="34" charset="0"/>
              <a:buChar char="•"/>
            </a:pPr>
            <a:r>
              <a:rPr lang="en-US" altLang="zh-CN" sz="2400" b="1" dirty="0">
                <a:solidFill>
                  <a:schemeClr val="tx1">
                    <a:lumMod val="50000"/>
                    <a:lumOff val="50000"/>
                  </a:schemeClr>
                </a:solidFill>
                <a:latin typeface="Microsoft JhengHei" panose="020B0604030504040204" pitchFamily="34" charset="-120"/>
                <a:ea typeface="Microsoft JhengHei" panose="020B0604030504040204" pitchFamily="34" charset="-120"/>
              </a:rPr>
              <a:t>2019</a:t>
            </a:r>
            <a:r>
              <a:rPr lang="zh-CN" altLang="en-US" sz="2400" b="1" dirty="0">
                <a:solidFill>
                  <a:schemeClr val="tx1">
                    <a:lumMod val="50000"/>
                    <a:lumOff val="50000"/>
                  </a:schemeClr>
                </a:solidFill>
                <a:latin typeface="Microsoft JhengHei" panose="020B0604030504040204" pitchFamily="34" charset="-120"/>
                <a:ea typeface="Microsoft JhengHei" panose="020B0604030504040204" pitchFamily="34" charset="-120"/>
              </a:rPr>
              <a:t>年秋季：持续的社区参与</a:t>
            </a:r>
            <a:endParaRPr lang="en-US" altLang="zh-CN" sz="2400" b="1" dirty="0">
              <a:solidFill>
                <a:schemeClr val="tx1">
                  <a:lumMod val="50000"/>
                  <a:lumOff val="50000"/>
                </a:schemeClr>
              </a:solidFill>
              <a:latin typeface="Microsoft JhengHei" panose="020B0604030504040204" pitchFamily="34" charset="-120"/>
              <a:ea typeface="Microsoft JhengHei" panose="020B0604030504040204" pitchFamily="34" charset="-120"/>
            </a:endParaRPr>
          </a:p>
          <a:p>
            <a:pPr marL="457200" indent="-457200">
              <a:buFont typeface="Arial" panose="020B0604020202020204" pitchFamily="34" charset="0"/>
              <a:buChar char="•"/>
            </a:pPr>
            <a:endParaRPr lang="en-US" sz="2400" i="1" dirty="0">
              <a:solidFill>
                <a:schemeClr val="tx1">
                  <a:lumMod val="50000"/>
                  <a:lumOff val="50000"/>
                </a:schemeClr>
              </a:solidFill>
            </a:endParaRPr>
          </a:p>
          <a:p>
            <a:pPr marL="457200" lvl="0" indent="-457200">
              <a:buFont typeface="Arial" panose="020B0604020202020204" pitchFamily="34" charset="0"/>
              <a:buChar char="•"/>
            </a:pPr>
            <a:r>
              <a:rPr lang="en-US" sz="2400" dirty="0"/>
              <a:t>November 2019</a:t>
            </a:r>
            <a:r>
              <a:rPr lang="en-US" sz="2400" dirty="0">
                <a:solidFill>
                  <a:prstClr val="black"/>
                </a:solidFill>
              </a:rPr>
              <a:t>:  Community At-Large Meeting </a:t>
            </a:r>
            <a:r>
              <a:rPr lang="en-US" sz="2400" dirty="0"/>
              <a:t>#3</a:t>
            </a:r>
          </a:p>
          <a:p>
            <a:pPr marL="457200" indent="-457200">
              <a:buFont typeface="Arial" panose="020B0604020202020204" pitchFamily="34" charset="0"/>
              <a:buChar char="•"/>
            </a:pPr>
            <a:r>
              <a:rPr lang="en-US" altLang="zh-CN" sz="2400" b="1" dirty="0">
                <a:solidFill>
                  <a:schemeClr val="tx1">
                    <a:lumMod val="50000"/>
                    <a:lumOff val="50000"/>
                  </a:schemeClr>
                </a:solidFill>
                <a:latin typeface="Microsoft JhengHei" panose="020B0604030504040204" pitchFamily="34" charset="-120"/>
                <a:ea typeface="Microsoft JhengHei" panose="020B0604030504040204" pitchFamily="34" charset="-120"/>
              </a:rPr>
              <a:t>2019</a:t>
            </a:r>
            <a:r>
              <a:rPr lang="zh-CN" altLang="en-US" sz="2400" b="1" dirty="0">
                <a:solidFill>
                  <a:schemeClr val="tx1">
                    <a:lumMod val="50000"/>
                    <a:lumOff val="50000"/>
                  </a:schemeClr>
                </a:solidFill>
                <a:latin typeface="Microsoft JhengHei" panose="020B0604030504040204" pitchFamily="34" charset="-120"/>
                <a:ea typeface="Microsoft JhengHei" panose="020B0604030504040204" pitchFamily="34" charset="-120"/>
              </a:rPr>
              <a:t>年</a:t>
            </a:r>
            <a:r>
              <a:rPr lang="en-US" altLang="zh-CN" sz="2400" b="1" dirty="0">
                <a:solidFill>
                  <a:schemeClr val="tx1">
                    <a:lumMod val="50000"/>
                    <a:lumOff val="50000"/>
                  </a:schemeClr>
                </a:solidFill>
                <a:latin typeface="Microsoft JhengHei" panose="020B0604030504040204" pitchFamily="34" charset="-120"/>
                <a:ea typeface="Microsoft JhengHei" panose="020B0604030504040204" pitchFamily="34" charset="-120"/>
              </a:rPr>
              <a:t>11</a:t>
            </a:r>
            <a:r>
              <a:rPr lang="zh-CN" altLang="en-US" sz="2400" b="1" dirty="0">
                <a:solidFill>
                  <a:schemeClr val="tx1">
                    <a:lumMod val="50000"/>
                    <a:lumOff val="50000"/>
                  </a:schemeClr>
                </a:solidFill>
                <a:latin typeface="Microsoft JhengHei" panose="020B0604030504040204" pitchFamily="34" charset="-120"/>
                <a:ea typeface="Microsoft JhengHei" panose="020B0604030504040204" pitchFamily="34" charset="-120"/>
              </a:rPr>
              <a:t>月：社区大型用户会议＃</a:t>
            </a:r>
            <a:r>
              <a:rPr lang="en-US" altLang="zh-CN" sz="2400" b="1" dirty="0">
                <a:solidFill>
                  <a:schemeClr val="tx1">
                    <a:lumMod val="50000"/>
                    <a:lumOff val="50000"/>
                  </a:schemeClr>
                </a:solidFill>
                <a:latin typeface="Microsoft JhengHei" panose="020B0604030504040204" pitchFamily="34" charset="-120"/>
                <a:ea typeface="Microsoft JhengHei" panose="020B0604030504040204" pitchFamily="34" charset="-120"/>
              </a:rPr>
              <a:t>3</a:t>
            </a:r>
            <a:endParaRPr lang="en-US" sz="2800" b="1" dirty="0">
              <a:solidFill>
                <a:prstClr val="black"/>
              </a:solidFill>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30041626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33E61-F3D4-408F-9639-DA3E09598626}"/>
              </a:ext>
            </a:extLst>
          </p:cNvPr>
          <p:cNvSpPr>
            <a:spLocks noGrp="1"/>
          </p:cNvSpPr>
          <p:nvPr>
            <p:ph type="title"/>
          </p:nvPr>
        </p:nvSpPr>
        <p:spPr/>
        <p:txBody>
          <a:bodyPr anchor="t"/>
          <a:lstStyle/>
          <a:p>
            <a:r>
              <a:rPr lang="en-US" dirty="0"/>
              <a:t>For more information </a:t>
            </a:r>
            <a:r>
              <a:rPr lang="zh-CN" altLang="en-US" dirty="0">
                <a:solidFill>
                  <a:schemeClr val="tx1">
                    <a:lumMod val="50000"/>
                    <a:lumOff val="50000"/>
                  </a:schemeClr>
                </a:solidFill>
                <a:latin typeface="Microsoft JhengHei" panose="020B0604030504040204" pitchFamily="34" charset="-120"/>
                <a:ea typeface="Microsoft JhengHei" panose="020B0604030504040204" pitchFamily="34" charset="-120"/>
              </a:rPr>
              <a:t>欲获得更多信息</a:t>
            </a:r>
            <a:endParaRPr lang="en-US" dirty="0"/>
          </a:p>
        </p:txBody>
      </p:sp>
      <p:sp>
        <p:nvSpPr>
          <p:cNvPr id="9" name="Content Placeholder 2">
            <a:extLst>
              <a:ext uri="{FF2B5EF4-FFF2-40B4-BE49-F238E27FC236}">
                <a16:creationId xmlns:a16="http://schemas.microsoft.com/office/drawing/2014/main" id="{7FD7C739-BE82-486F-8AEC-76BCAABE8DB1}"/>
              </a:ext>
            </a:extLst>
          </p:cNvPr>
          <p:cNvSpPr>
            <a:spLocks noGrp="1"/>
          </p:cNvSpPr>
          <p:nvPr>
            <p:ph idx="1"/>
          </p:nvPr>
        </p:nvSpPr>
        <p:spPr>
          <a:xfrm>
            <a:off x="333375" y="1647620"/>
            <a:ext cx="8679996" cy="4389280"/>
          </a:xfrm>
        </p:spPr>
        <p:txBody>
          <a:bodyPr>
            <a:normAutofit fontScale="77500" lnSpcReduction="20000"/>
          </a:bodyPr>
          <a:lstStyle/>
          <a:p>
            <a:pPr marL="0" indent="0">
              <a:buNone/>
            </a:pPr>
            <a:r>
              <a:rPr lang="en-US" b="1" dirty="0"/>
              <a:t>Project Lead </a:t>
            </a:r>
            <a:r>
              <a:rPr lang="en-US" dirty="0"/>
              <a:t>I </a:t>
            </a:r>
            <a:r>
              <a:rPr lang="ja-JP" altLang="en-US" b="1" dirty="0">
                <a:solidFill>
                  <a:schemeClr val="bg1">
                    <a:lumMod val="50000"/>
                  </a:schemeClr>
                </a:solidFill>
                <a:latin typeface="Microsoft JhengHei" panose="020B0604030504040204" pitchFamily="34" charset="-120"/>
                <a:ea typeface="Microsoft JhengHei" panose="020B0604030504040204" pitchFamily="34" charset="-120"/>
              </a:rPr>
              <a:t>项目负责人</a:t>
            </a:r>
            <a:endParaRPr lang="en-US" b="1" dirty="0">
              <a:solidFill>
                <a:schemeClr val="bg1">
                  <a:lumMod val="50000"/>
                </a:schemeClr>
              </a:solidFill>
              <a:latin typeface="Microsoft JhengHei" panose="020B0604030504040204" pitchFamily="34" charset="-120"/>
              <a:ea typeface="Microsoft JhengHei" panose="020B0604030504040204" pitchFamily="34" charset="-120"/>
            </a:endParaRPr>
          </a:p>
          <a:p>
            <a:pPr marL="0" indent="0">
              <a:buNone/>
            </a:pPr>
            <a:r>
              <a:rPr lang="en-US" dirty="0"/>
              <a:t>Kelly Quinn |</a:t>
            </a:r>
            <a:r>
              <a:rPr lang="zh-TW" altLang="en-US" dirty="0"/>
              <a:t>首席执行官</a:t>
            </a:r>
            <a:endParaRPr lang="en-US" altLang="zh-TW" dirty="0"/>
          </a:p>
          <a:p>
            <a:pPr marL="0" indent="0">
              <a:buNone/>
            </a:pPr>
            <a:r>
              <a:rPr lang="en-US" dirty="0"/>
              <a:t>Ivan Matthews I</a:t>
            </a:r>
            <a:r>
              <a:rPr lang="zh-TW" altLang="en-US" dirty="0"/>
              <a:t>首席执行官</a:t>
            </a:r>
            <a:endParaRPr lang="en-US" altLang="zh-TW" dirty="0"/>
          </a:p>
          <a:p>
            <a:pPr marL="0" indent="0">
              <a:buNone/>
            </a:pPr>
            <a:r>
              <a:rPr lang="en-US" dirty="0"/>
              <a:t>IMatthews@ceo.lacounty.gov </a:t>
            </a:r>
            <a:r>
              <a:rPr lang="zh-TW" altLang="en-US" dirty="0">
                <a:latin typeface="Microsoft JhengHei" panose="020B0604030504040204" pitchFamily="34" charset="-120"/>
                <a:ea typeface="Microsoft JhengHei" panose="020B0604030504040204" pitchFamily="34" charset="-120"/>
              </a:rPr>
              <a:t>或 </a:t>
            </a:r>
            <a:r>
              <a:rPr lang="en-US" altLang="zh-TW" dirty="0">
                <a:latin typeface="Microsoft JhengHei" panose="020B0604030504040204" pitchFamily="34" charset="-120"/>
                <a:ea typeface="Microsoft JhengHei" panose="020B0604030504040204" pitchFamily="34" charset="-120"/>
              </a:rPr>
              <a:t>(</a:t>
            </a:r>
            <a:r>
              <a:rPr lang="en-US" dirty="0"/>
              <a:t>213) 202 5825</a:t>
            </a:r>
          </a:p>
          <a:p>
            <a:pPr marL="0" indent="0">
              <a:buNone/>
            </a:pPr>
            <a:endParaRPr lang="en-US" b="1" dirty="0"/>
          </a:p>
          <a:p>
            <a:pPr marL="0" indent="0">
              <a:buNone/>
            </a:pPr>
            <a:r>
              <a:rPr lang="en-US" b="1" dirty="0"/>
              <a:t>Contact </a:t>
            </a:r>
            <a:r>
              <a:rPr lang="en-US" dirty="0"/>
              <a:t>I </a:t>
            </a:r>
            <a:r>
              <a:rPr lang="ja-JP" altLang="en-US" b="1" dirty="0">
                <a:solidFill>
                  <a:schemeClr val="bg1">
                    <a:lumMod val="50000"/>
                  </a:schemeClr>
                </a:solidFill>
              </a:rPr>
              <a:t>联系</a:t>
            </a:r>
            <a:endParaRPr lang="en-US" altLang="ja-JP" b="1" dirty="0">
              <a:solidFill>
                <a:schemeClr val="bg1">
                  <a:lumMod val="50000"/>
                </a:schemeClr>
              </a:solidFill>
            </a:endParaRPr>
          </a:p>
          <a:p>
            <a:pPr marL="0" indent="0">
              <a:buNone/>
            </a:pPr>
            <a:r>
              <a:rPr lang="en-US" dirty="0"/>
              <a:t>Alex Villalobos I Barrio Planners</a:t>
            </a:r>
          </a:p>
          <a:p>
            <a:pPr marL="0" indent="0">
              <a:buNone/>
            </a:pPr>
            <a:r>
              <a:rPr lang="en-US" dirty="0"/>
              <a:t>Alex@barrioplanners.com </a:t>
            </a:r>
            <a:r>
              <a:rPr lang="zh-TW" altLang="en-US" dirty="0">
                <a:latin typeface="Microsoft JhengHei" panose="020B0604030504040204" pitchFamily="34" charset="-120"/>
                <a:ea typeface="Microsoft JhengHei" panose="020B0604030504040204" pitchFamily="34" charset="-120"/>
              </a:rPr>
              <a:t>或</a:t>
            </a:r>
            <a:r>
              <a:rPr lang="zh-TW" altLang="en-US" dirty="0"/>
              <a:t> </a:t>
            </a:r>
            <a:r>
              <a:rPr lang="en-US" dirty="0"/>
              <a:t>(323) 726 7734</a:t>
            </a:r>
          </a:p>
          <a:p>
            <a:pPr marL="0" indent="0">
              <a:buNone/>
            </a:pPr>
            <a:endParaRPr lang="en-US" sz="2100" dirty="0"/>
          </a:p>
          <a:p>
            <a:pPr marL="0" indent="0">
              <a:buNone/>
            </a:pPr>
            <a:endParaRPr lang="en-US" dirty="0">
              <a:solidFill>
                <a:schemeClr val="bg1">
                  <a:lumMod val="50000"/>
                </a:schemeClr>
              </a:solidFill>
            </a:endParaRPr>
          </a:p>
          <a:p>
            <a:pPr marL="0" indent="0">
              <a:buNone/>
            </a:pPr>
            <a:r>
              <a:rPr lang="en-US" b="1" dirty="0"/>
              <a:t>Sign up to receive email updates at sign-in table </a:t>
            </a:r>
            <a:r>
              <a:rPr lang="en-US" dirty="0"/>
              <a:t>I </a:t>
            </a:r>
          </a:p>
          <a:p>
            <a:pPr marL="0" indent="0">
              <a:buNone/>
            </a:pPr>
            <a:r>
              <a:rPr lang="zh-CN" altLang="en-US" b="1" dirty="0">
                <a:solidFill>
                  <a:schemeClr val="bg1">
                    <a:lumMod val="50000"/>
                  </a:schemeClr>
                </a:solidFill>
                <a:latin typeface="Microsoft JhengHei" panose="020B0604030504040204" pitchFamily="34" charset="-120"/>
                <a:ea typeface="Microsoft JhengHei" panose="020B0604030504040204" pitchFamily="34" charset="-120"/>
              </a:rPr>
              <a:t>注册以在登录表中接收电子邮件更新</a:t>
            </a:r>
            <a:endParaRPr lang="en-US" b="1" dirty="0">
              <a:solidFill>
                <a:schemeClr val="bg1">
                  <a:lumMod val="50000"/>
                </a:schemeClr>
              </a:solidFill>
              <a:latin typeface="Microsoft JhengHei" panose="020B0604030504040204" pitchFamily="34" charset="-120"/>
              <a:ea typeface="Microsoft JhengHei" panose="020B0604030504040204" pitchFamily="34" charset="-120"/>
            </a:endParaRPr>
          </a:p>
          <a:p>
            <a:pPr marL="0" indent="0">
              <a:buNone/>
            </a:pPr>
            <a:endParaRPr lang="en-US" dirty="0"/>
          </a:p>
        </p:txBody>
      </p:sp>
    </p:spTree>
    <p:extLst>
      <p:ext uri="{BB962C8B-B14F-4D97-AF65-F5344CB8AC3E}">
        <p14:creationId xmlns:p14="http://schemas.microsoft.com/office/powerpoint/2010/main" val="18888477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ph type="ctrTitle"/>
          </p:nvPr>
        </p:nvSpPr>
        <p:spPr>
          <a:xfrm>
            <a:off x="1220497" y="549823"/>
            <a:ext cx="6695440" cy="1266152"/>
          </a:xfrm>
        </p:spPr>
        <p:txBody>
          <a:bodyPr>
            <a:normAutofit/>
          </a:bodyPr>
          <a:lstStyle/>
          <a:p>
            <a:pPr>
              <a:lnSpc>
                <a:spcPct val="100000"/>
              </a:lnSpc>
              <a:spcBef>
                <a:spcPts val="1200"/>
              </a:spcBef>
            </a:pPr>
            <a:r>
              <a:rPr lang="en-US" sz="2200" b="1" dirty="0">
                <a:solidFill>
                  <a:schemeClr val="bg1"/>
                </a:solidFill>
                <a:latin typeface="+mn-lt"/>
              </a:rPr>
              <a:t>Community Meeting #2  |  September 19, 2019</a:t>
            </a:r>
            <a:br>
              <a:rPr lang="en-US" sz="2400" dirty="0">
                <a:solidFill>
                  <a:schemeClr val="bg1"/>
                </a:solidFill>
                <a:latin typeface="+mn-lt"/>
              </a:rPr>
            </a:br>
            <a:br>
              <a:rPr lang="en-US" sz="600" dirty="0">
                <a:solidFill>
                  <a:schemeClr val="bg1"/>
                </a:solidFill>
                <a:latin typeface="+mn-lt"/>
              </a:rPr>
            </a:br>
            <a:r>
              <a:rPr lang="zh-CN" altLang="en-US" sz="2300" b="1" spc="100" dirty="0">
                <a:solidFill>
                  <a:schemeClr val="bg1"/>
                </a:solidFill>
                <a:latin typeface="Microsoft JhengHei" panose="020B0604030504040204" pitchFamily="34" charset="-120"/>
                <a:ea typeface="Microsoft JhengHei" panose="020B0604030504040204" pitchFamily="34" charset="-120"/>
              </a:rPr>
              <a:t>医院可行性研究</a:t>
            </a:r>
            <a:br>
              <a:rPr lang="en-US" sz="2400" i="1" dirty="0">
                <a:solidFill>
                  <a:schemeClr val="bg1"/>
                </a:solidFill>
                <a:latin typeface="+mn-lt"/>
              </a:rPr>
            </a:br>
            <a:r>
              <a:rPr lang="zh-CN" altLang="en-US" sz="1800" dirty="0">
                <a:solidFill>
                  <a:schemeClr val="bg1"/>
                </a:solidFill>
                <a:latin typeface="Microsoft JhengHei" panose="020B0604030504040204" pitchFamily="34" charset="-120"/>
                <a:ea typeface="Microsoft JhengHei" panose="020B0604030504040204" pitchFamily="34" charset="-120"/>
              </a:rPr>
              <a:t>社区会议＃</a:t>
            </a:r>
            <a:r>
              <a:rPr lang="en-US" altLang="zh-CN" sz="1800" dirty="0">
                <a:solidFill>
                  <a:schemeClr val="bg1"/>
                </a:solidFill>
                <a:latin typeface="Microsoft JhengHei" panose="020B0604030504040204" pitchFamily="34" charset="-120"/>
                <a:ea typeface="Microsoft JhengHei" panose="020B0604030504040204" pitchFamily="34" charset="-120"/>
              </a:rPr>
              <a:t>2 | 2019</a:t>
            </a:r>
            <a:r>
              <a:rPr lang="zh-CN" altLang="en-US" sz="1800" dirty="0">
                <a:solidFill>
                  <a:schemeClr val="bg1"/>
                </a:solidFill>
                <a:latin typeface="Microsoft JhengHei" panose="020B0604030504040204" pitchFamily="34" charset="-120"/>
                <a:ea typeface="Microsoft JhengHei" panose="020B0604030504040204" pitchFamily="34" charset="-120"/>
              </a:rPr>
              <a:t>年</a:t>
            </a:r>
            <a:r>
              <a:rPr lang="en-US" altLang="zh-CN" sz="1800" dirty="0">
                <a:solidFill>
                  <a:schemeClr val="bg1"/>
                </a:solidFill>
                <a:latin typeface="Microsoft JhengHei" panose="020B0604030504040204" pitchFamily="34" charset="-120"/>
                <a:ea typeface="Microsoft JhengHei" panose="020B0604030504040204" pitchFamily="34" charset="-120"/>
              </a:rPr>
              <a:t>9</a:t>
            </a:r>
            <a:r>
              <a:rPr lang="zh-CN" altLang="en-US" sz="1800" dirty="0">
                <a:solidFill>
                  <a:schemeClr val="bg1"/>
                </a:solidFill>
                <a:latin typeface="Microsoft JhengHei" panose="020B0604030504040204" pitchFamily="34" charset="-120"/>
                <a:ea typeface="Microsoft JhengHei" panose="020B0604030504040204" pitchFamily="34" charset="-120"/>
              </a:rPr>
              <a:t>月</a:t>
            </a:r>
            <a:r>
              <a:rPr lang="en-US" altLang="zh-CN" sz="1800" dirty="0">
                <a:solidFill>
                  <a:schemeClr val="bg1"/>
                </a:solidFill>
                <a:latin typeface="Microsoft JhengHei" panose="020B0604030504040204" pitchFamily="34" charset="-120"/>
                <a:ea typeface="Microsoft JhengHei" panose="020B0604030504040204" pitchFamily="34" charset="-120"/>
              </a:rPr>
              <a:t>19</a:t>
            </a:r>
            <a:r>
              <a:rPr lang="zh-CN" altLang="en-US" sz="1800" dirty="0">
                <a:solidFill>
                  <a:schemeClr val="bg1"/>
                </a:solidFill>
                <a:latin typeface="Microsoft JhengHei" panose="020B0604030504040204" pitchFamily="34" charset="-120"/>
                <a:ea typeface="Microsoft JhengHei" panose="020B0604030504040204" pitchFamily="34" charset="-120"/>
              </a:rPr>
              <a:t>日</a:t>
            </a:r>
            <a:endParaRPr lang="x-none" sz="1800" i="1" dirty="0">
              <a:solidFill>
                <a:schemeClr val="bg1"/>
              </a:solidFill>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20424102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33374" y="817614"/>
            <a:ext cx="8467725" cy="809167"/>
          </a:xfrm>
          <a:prstGeom prst="rect">
            <a:avLst/>
          </a:prstGeom>
        </p:spPr>
        <p:txBody>
          <a:bodyPr vert="horz" lIns="91440" tIns="45720" rIns="91440" bIns="45720" rtlCol="0" anchor="t">
            <a:normAutofit fontScale="92500" lnSpcReduction="10000"/>
          </a:bodyPr>
          <a:lstStyle>
            <a:lvl1pPr algn="l" defTabSz="914396" rtl="0" eaLnBrk="1" latinLnBrk="0" hangingPunct="1">
              <a:lnSpc>
                <a:spcPct val="90000"/>
              </a:lnSpc>
              <a:spcBef>
                <a:spcPct val="0"/>
              </a:spcBef>
              <a:buNone/>
              <a:defRPr sz="3200" b="1" kern="1200">
                <a:solidFill>
                  <a:schemeClr val="tx1"/>
                </a:solidFill>
                <a:latin typeface="+mn-lt"/>
                <a:ea typeface="+mj-ea"/>
                <a:cs typeface="+mj-cs"/>
              </a:defRPr>
            </a:lvl1pPr>
          </a:lstStyle>
          <a:p>
            <a:r>
              <a:rPr lang="en-US" dirty="0"/>
              <a:t>How Does Today’s Meeting Relate to Meeting #1?</a:t>
            </a:r>
          </a:p>
          <a:p>
            <a:r>
              <a:rPr lang="zh-CN" altLang="en-US" sz="3000" dirty="0">
                <a:solidFill>
                  <a:schemeClr val="tx1">
                    <a:lumMod val="50000"/>
                    <a:lumOff val="50000"/>
                  </a:schemeClr>
                </a:solidFill>
                <a:latin typeface="Microsoft JhengHei" panose="020B0604030504040204" pitchFamily="34" charset="-120"/>
                <a:ea typeface="Microsoft JhengHei" panose="020B0604030504040204" pitchFamily="34" charset="-120"/>
              </a:rPr>
              <a:t>今天的会议如何与会议＃</a:t>
            </a:r>
            <a:r>
              <a:rPr lang="en-US" altLang="zh-CN" sz="3000" dirty="0">
                <a:solidFill>
                  <a:schemeClr val="tx1">
                    <a:lumMod val="50000"/>
                    <a:lumOff val="50000"/>
                  </a:schemeClr>
                </a:solidFill>
                <a:latin typeface="Microsoft JhengHei" panose="020B0604030504040204" pitchFamily="34" charset="-120"/>
                <a:ea typeface="Microsoft JhengHei" panose="020B0604030504040204" pitchFamily="34" charset="-120"/>
              </a:rPr>
              <a:t>1</a:t>
            </a:r>
            <a:r>
              <a:rPr lang="zh-CN" altLang="en-US" sz="3000" dirty="0">
                <a:solidFill>
                  <a:schemeClr val="tx1">
                    <a:lumMod val="50000"/>
                    <a:lumOff val="50000"/>
                  </a:schemeClr>
                </a:solidFill>
                <a:latin typeface="Microsoft JhengHei" panose="020B0604030504040204" pitchFamily="34" charset="-120"/>
                <a:ea typeface="Microsoft JhengHei" panose="020B0604030504040204" pitchFamily="34" charset="-120"/>
              </a:rPr>
              <a:t>相关？</a:t>
            </a:r>
            <a:endParaRPr lang="x-none" sz="3000" dirty="0">
              <a:solidFill>
                <a:schemeClr val="tx1">
                  <a:lumMod val="50000"/>
                  <a:lumOff val="50000"/>
                </a:schemeClr>
              </a:solidFill>
              <a:latin typeface="Microsoft JhengHei" panose="020B0604030504040204" pitchFamily="34" charset="-120"/>
              <a:ea typeface="Microsoft JhengHei" panose="020B0604030504040204" pitchFamily="34" charset="-120"/>
            </a:endParaRPr>
          </a:p>
        </p:txBody>
      </p:sp>
      <p:pic>
        <p:nvPicPr>
          <p:cNvPr id="4" name="Picture 3">
            <a:extLst>
              <a:ext uri="{FF2B5EF4-FFF2-40B4-BE49-F238E27FC236}">
                <a16:creationId xmlns:a16="http://schemas.microsoft.com/office/drawing/2014/main" id="{267500C6-F50F-4233-825F-C2FCBDCB20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102" t="28230" r="6476"/>
          <a:stretch/>
        </p:blipFill>
        <p:spPr>
          <a:xfrm>
            <a:off x="5328122" y="1592023"/>
            <a:ext cx="3326352" cy="2472327"/>
          </a:xfrm>
          <a:prstGeom prst="rect">
            <a:avLst/>
          </a:prstGeom>
        </p:spPr>
      </p:pic>
      <p:pic>
        <p:nvPicPr>
          <p:cNvPr id="6" name="Picture 5">
            <a:extLst>
              <a:ext uri="{FF2B5EF4-FFF2-40B4-BE49-F238E27FC236}">
                <a16:creationId xmlns:a16="http://schemas.microsoft.com/office/drawing/2014/main" id="{B419D628-FFAC-43BF-8C70-847F1F3FCE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414"/>
          <a:stretch/>
        </p:blipFill>
        <p:spPr>
          <a:xfrm>
            <a:off x="5328122" y="4182716"/>
            <a:ext cx="3326352" cy="2309793"/>
          </a:xfrm>
          <a:prstGeom prst="rect">
            <a:avLst/>
          </a:prstGeom>
        </p:spPr>
      </p:pic>
      <p:sp>
        <p:nvSpPr>
          <p:cNvPr id="7" name="Rectangle 6">
            <a:extLst>
              <a:ext uri="{FF2B5EF4-FFF2-40B4-BE49-F238E27FC236}">
                <a16:creationId xmlns:a16="http://schemas.microsoft.com/office/drawing/2014/main" id="{0B06A7ED-CB9D-41E0-A546-73FA92ADCDC1}"/>
              </a:ext>
            </a:extLst>
          </p:cNvPr>
          <p:cNvSpPr/>
          <p:nvPr/>
        </p:nvSpPr>
        <p:spPr>
          <a:xfrm>
            <a:off x="333373" y="1592023"/>
            <a:ext cx="4783572" cy="5047536"/>
          </a:xfrm>
          <a:prstGeom prst="rect">
            <a:avLst/>
          </a:prstGeom>
        </p:spPr>
        <p:txBody>
          <a:bodyPr wrap="square">
            <a:spAutoFit/>
          </a:bodyPr>
          <a:lstStyle/>
          <a:p>
            <a:r>
              <a:rPr lang="en-US" sz="1600" dirty="0"/>
              <a:t>Community Meeting #1: June 13, 2019 </a:t>
            </a:r>
          </a:p>
          <a:p>
            <a:r>
              <a:rPr lang="zh-CN" altLang="en-US" sz="1600" b="1" dirty="0">
                <a:solidFill>
                  <a:schemeClr val="tx1">
                    <a:lumMod val="50000"/>
                    <a:lumOff val="50000"/>
                  </a:schemeClr>
                </a:solidFill>
              </a:rPr>
              <a:t>社区会议＃</a:t>
            </a:r>
            <a:r>
              <a:rPr lang="en-US" altLang="zh-CN" sz="1600" b="1" dirty="0">
                <a:solidFill>
                  <a:schemeClr val="tx1">
                    <a:lumMod val="50000"/>
                    <a:lumOff val="50000"/>
                  </a:schemeClr>
                </a:solidFill>
              </a:rPr>
              <a:t>1</a:t>
            </a:r>
            <a:r>
              <a:rPr lang="zh-CN" altLang="en-US" sz="1600" b="1" dirty="0">
                <a:solidFill>
                  <a:schemeClr val="tx1">
                    <a:lumMod val="50000"/>
                    <a:lumOff val="50000"/>
                  </a:schemeClr>
                </a:solidFill>
              </a:rPr>
              <a:t>：</a:t>
            </a:r>
            <a:r>
              <a:rPr lang="en-US" altLang="zh-CN" sz="1600" b="1" dirty="0">
                <a:solidFill>
                  <a:schemeClr val="tx1">
                    <a:lumMod val="50000"/>
                    <a:lumOff val="50000"/>
                  </a:schemeClr>
                </a:solidFill>
              </a:rPr>
              <a:t>2019</a:t>
            </a:r>
            <a:r>
              <a:rPr lang="zh-CN" altLang="en-US" sz="1600" b="1" dirty="0">
                <a:solidFill>
                  <a:schemeClr val="tx1">
                    <a:lumMod val="50000"/>
                    <a:lumOff val="50000"/>
                  </a:schemeClr>
                </a:solidFill>
              </a:rPr>
              <a:t>年</a:t>
            </a:r>
            <a:r>
              <a:rPr lang="en-US" altLang="zh-CN" sz="1600" b="1" dirty="0">
                <a:solidFill>
                  <a:schemeClr val="tx1">
                    <a:lumMod val="50000"/>
                    <a:lumOff val="50000"/>
                  </a:schemeClr>
                </a:solidFill>
              </a:rPr>
              <a:t>6</a:t>
            </a:r>
            <a:r>
              <a:rPr lang="zh-CN" altLang="en-US" sz="1600" b="1" dirty="0">
                <a:solidFill>
                  <a:schemeClr val="tx1">
                    <a:lumMod val="50000"/>
                    <a:lumOff val="50000"/>
                  </a:schemeClr>
                </a:solidFill>
              </a:rPr>
              <a:t>月</a:t>
            </a:r>
            <a:r>
              <a:rPr lang="en-US" altLang="zh-CN" sz="1600" b="1" dirty="0">
                <a:solidFill>
                  <a:schemeClr val="tx1">
                    <a:lumMod val="50000"/>
                    <a:lumOff val="50000"/>
                  </a:schemeClr>
                </a:solidFill>
              </a:rPr>
              <a:t>13</a:t>
            </a:r>
            <a:r>
              <a:rPr lang="zh-CN" altLang="en-US" sz="1600" b="1" dirty="0">
                <a:solidFill>
                  <a:schemeClr val="tx1">
                    <a:lumMod val="50000"/>
                    <a:lumOff val="50000"/>
                  </a:schemeClr>
                </a:solidFill>
              </a:rPr>
              <a:t>日</a:t>
            </a:r>
            <a:endParaRPr lang="en-US" altLang="zh-CN" sz="1600" b="1" dirty="0">
              <a:solidFill>
                <a:schemeClr val="tx1">
                  <a:lumMod val="50000"/>
                  <a:lumOff val="50000"/>
                </a:schemeClr>
              </a:solidFill>
            </a:endParaRPr>
          </a:p>
          <a:p>
            <a:endParaRPr lang="en-US" sz="1200" dirty="0"/>
          </a:p>
          <a:p>
            <a:pPr marL="171450" indent="-171450">
              <a:buFont typeface="Arial" panose="020B0604020202020204" pitchFamily="34" charset="0"/>
              <a:buChar char="•"/>
            </a:pPr>
            <a:r>
              <a:rPr lang="en-US" sz="1200" dirty="0"/>
              <a:t>Provide an overview of the General Hospital Feasibility Study  	          </a:t>
            </a:r>
            <a:r>
              <a:rPr lang="zh-CN" altLang="en-US" sz="1200" dirty="0">
                <a:solidFill>
                  <a:schemeClr val="tx1">
                    <a:lumMod val="50000"/>
                    <a:lumOff val="50000"/>
                  </a:schemeClr>
                </a:solidFill>
                <a:latin typeface="Microsoft JhengHei" panose="020B0604030504040204" pitchFamily="34" charset="-120"/>
                <a:ea typeface="Microsoft JhengHei" panose="020B0604030504040204" pitchFamily="34" charset="-120"/>
              </a:rPr>
              <a:t>提供综合医院可行性研究的概述</a:t>
            </a:r>
            <a:endParaRPr lang="en-US" sz="1200" dirty="0">
              <a:solidFill>
                <a:schemeClr val="tx1">
                  <a:lumMod val="50000"/>
                  <a:lumOff val="50000"/>
                </a:schemeClr>
              </a:solidFill>
              <a:latin typeface="Microsoft JhengHei" panose="020B0604030504040204" pitchFamily="34" charset="-120"/>
              <a:ea typeface="Microsoft JhengHei" panose="020B0604030504040204" pitchFamily="34" charset="-120"/>
            </a:endParaRPr>
          </a:p>
          <a:p>
            <a:pPr marL="111125" lvl="1" indent="-111125"/>
            <a:endParaRPr lang="en-US" sz="1000" i="1" dirty="0">
              <a:solidFill>
                <a:schemeClr val="tx1">
                  <a:lumMod val="50000"/>
                  <a:lumOff val="50000"/>
                </a:schemeClr>
              </a:solidFill>
            </a:endParaRPr>
          </a:p>
          <a:p>
            <a:pPr marL="111125" lvl="1" indent="-111125">
              <a:buFont typeface="Arial" panose="020B0604020202020204" pitchFamily="34" charset="0"/>
              <a:buChar char="•"/>
            </a:pPr>
            <a:r>
              <a:rPr lang="en-US" sz="1200" dirty="0"/>
              <a:t>Discuss information we have discovered to date 			          </a:t>
            </a:r>
            <a:r>
              <a:rPr lang="zh-CN" altLang="en-US" sz="1200" dirty="0">
                <a:solidFill>
                  <a:schemeClr val="tx1">
                    <a:lumMod val="50000"/>
                    <a:lumOff val="50000"/>
                  </a:schemeClr>
                </a:solidFill>
                <a:latin typeface="Microsoft JhengHei" panose="020B0604030504040204" pitchFamily="34" charset="-120"/>
                <a:ea typeface="Microsoft JhengHei" panose="020B0604030504040204" pitchFamily="34" charset="-120"/>
              </a:rPr>
              <a:t>讨论我们迄今发现的信息</a:t>
            </a:r>
            <a:endParaRPr lang="en-US" sz="1200" dirty="0">
              <a:solidFill>
                <a:schemeClr val="tx1">
                  <a:lumMod val="50000"/>
                  <a:lumOff val="50000"/>
                </a:schemeClr>
              </a:solidFill>
              <a:latin typeface="Microsoft JhengHei" panose="020B0604030504040204" pitchFamily="34" charset="-120"/>
              <a:ea typeface="Microsoft JhengHei" panose="020B0604030504040204" pitchFamily="34" charset="-120"/>
            </a:endParaRPr>
          </a:p>
          <a:p>
            <a:pPr marL="111125" lvl="1" indent="-111125"/>
            <a:endParaRPr lang="en-US" sz="1000" i="1" dirty="0">
              <a:solidFill>
                <a:schemeClr val="tx1">
                  <a:lumMod val="50000"/>
                  <a:lumOff val="50000"/>
                </a:schemeClr>
              </a:solidFill>
            </a:endParaRPr>
          </a:p>
          <a:p>
            <a:pPr marL="111125" lvl="1" indent="-111125">
              <a:buFont typeface="Arial" panose="020B0604020202020204" pitchFamily="34" charset="0"/>
              <a:buChar char="•"/>
            </a:pPr>
            <a:r>
              <a:rPr lang="en-US" sz="1200" dirty="0"/>
              <a:t>Hear how you think the building could be used to best benefit the community,  and what issues are most important to you 		          </a:t>
            </a:r>
            <a:r>
              <a:rPr lang="zh-CN" altLang="en-US" sz="1200" dirty="0">
                <a:solidFill>
                  <a:schemeClr val="tx1">
                    <a:lumMod val="50000"/>
                    <a:lumOff val="50000"/>
                  </a:schemeClr>
                </a:solidFill>
                <a:latin typeface="Microsoft JhengHei" panose="020B0604030504040204" pitchFamily="34" charset="-120"/>
                <a:ea typeface="Microsoft JhengHei" panose="020B0604030504040204" pitchFamily="34" charset="-120"/>
              </a:rPr>
              <a:t>听听您认为建筑物如何用于最大程度地造福社区，以及哪些问题对您来说最重要</a:t>
            </a:r>
            <a:endParaRPr lang="en-US" altLang="zh-CN" sz="1200" dirty="0">
              <a:solidFill>
                <a:schemeClr val="tx1">
                  <a:lumMod val="50000"/>
                  <a:lumOff val="50000"/>
                </a:schemeClr>
              </a:solidFill>
              <a:latin typeface="Microsoft JhengHei" panose="020B0604030504040204" pitchFamily="34" charset="-120"/>
              <a:ea typeface="Microsoft JhengHei" panose="020B0604030504040204" pitchFamily="34" charset="-120"/>
            </a:endParaRPr>
          </a:p>
          <a:p>
            <a:pPr marL="111125" lvl="1" indent="-111125">
              <a:buFont typeface="Arial" panose="020B0604020202020204" pitchFamily="34" charset="0"/>
              <a:buChar char="•"/>
            </a:pPr>
            <a:endParaRPr lang="en-US" sz="1000" i="1" dirty="0">
              <a:solidFill>
                <a:schemeClr val="tx1">
                  <a:lumMod val="50000"/>
                  <a:lumOff val="50000"/>
                </a:schemeClr>
              </a:solidFill>
            </a:endParaRPr>
          </a:p>
          <a:p>
            <a:pPr marL="111125" lvl="1" indent="-111125">
              <a:buFont typeface="Arial" panose="020B0604020202020204" pitchFamily="34" charset="0"/>
              <a:buChar char="•"/>
            </a:pPr>
            <a:r>
              <a:rPr lang="en-US" sz="1200" dirty="0"/>
              <a:t>Answer your questions about the Study 	                                                 </a:t>
            </a:r>
            <a:r>
              <a:rPr lang="zh-CN" altLang="en-US" sz="1200" dirty="0">
                <a:solidFill>
                  <a:schemeClr val="tx1">
                    <a:lumMod val="50000"/>
                    <a:lumOff val="50000"/>
                  </a:schemeClr>
                </a:solidFill>
                <a:latin typeface="Microsoft JhengHei" panose="020B0604030504040204" pitchFamily="34" charset="-120"/>
                <a:ea typeface="Microsoft JhengHei" panose="020B0604030504040204" pitchFamily="34" charset="-120"/>
              </a:rPr>
              <a:t>回答您关于该研究的问题</a:t>
            </a:r>
            <a:endParaRPr lang="en-US" sz="1200" dirty="0">
              <a:solidFill>
                <a:schemeClr val="tx1">
                  <a:lumMod val="50000"/>
                  <a:lumOff val="50000"/>
                </a:schemeClr>
              </a:solidFill>
              <a:latin typeface="Microsoft JhengHei" panose="020B0604030504040204" pitchFamily="34" charset="-120"/>
              <a:ea typeface="Microsoft JhengHei" panose="020B0604030504040204" pitchFamily="34" charset="-120"/>
            </a:endParaRPr>
          </a:p>
          <a:p>
            <a:pPr indent="176213"/>
            <a:endParaRPr lang="en-US" sz="1000" dirty="0"/>
          </a:p>
          <a:p>
            <a:r>
              <a:rPr lang="en-US" sz="1600" dirty="0"/>
              <a:t>Community Meeting #2: Today </a:t>
            </a:r>
          </a:p>
          <a:p>
            <a:r>
              <a:rPr lang="zh-CN" altLang="en-US" sz="1600" b="1" dirty="0">
                <a:solidFill>
                  <a:schemeClr val="tx1">
                    <a:lumMod val="50000"/>
                    <a:lumOff val="50000"/>
                  </a:schemeClr>
                </a:solidFill>
                <a:latin typeface="Microsoft JhengHei" panose="020B0604030504040204" pitchFamily="34" charset="-120"/>
                <a:ea typeface="Microsoft JhengHei" panose="020B0604030504040204" pitchFamily="34" charset="-120"/>
              </a:rPr>
              <a:t>今天 社区会议＃</a:t>
            </a:r>
            <a:r>
              <a:rPr lang="en-US" altLang="zh-CN" sz="1600" b="1" dirty="0">
                <a:solidFill>
                  <a:schemeClr val="tx1">
                    <a:lumMod val="50000"/>
                    <a:lumOff val="50000"/>
                  </a:schemeClr>
                </a:solidFill>
                <a:latin typeface="Microsoft JhengHei" panose="020B0604030504040204" pitchFamily="34" charset="-120"/>
                <a:ea typeface="Microsoft JhengHei" panose="020B0604030504040204" pitchFamily="34" charset="-120"/>
              </a:rPr>
              <a:t>2</a:t>
            </a:r>
            <a:r>
              <a:rPr lang="zh-CN" altLang="en-US" sz="1600" b="1" dirty="0">
                <a:solidFill>
                  <a:schemeClr val="tx1">
                    <a:lumMod val="50000"/>
                    <a:lumOff val="50000"/>
                  </a:schemeClr>
                </a:solidFill>
                <a:latin typeface="Microsoft JhengHei" panose="020B0604030504040204" pitchFamily="34" charset="-120"/>
                <a:ea typeface="Microsoft JhengHei" panose="020B0604030504040204" pitchFamily="34" charset="-120"/>
              </a:rPr>
              <a:t>： </a:t>
            </a:r>
            <a:endParaRPr lang="en-US" altLang="zh-CN" sz="1600" b="1" dirty="0">
              <a:solidFill>
                <a:schemeClr val="tx1">
                  <a:lumMod val="50000"/>
                  <a:lumOff val="50000"/>
                </a:schemeClr>
              </a:solidFill>
              <a:latin typeface="Microsoft JhengHei" panose="020B0604030504040204" pitchFamily="34" charset="-120"/>
              <a:ea typeface="Microsoft JhengHei" panose="020B0604030504040204" pitchFamily="34" charset="-120"/>
            </a:endParaRPr>
          </a:p>
          <a:p>
            <a:pPr marL="171450" indent="-171450">
              <a:buFont typeface="Arial" panose="020B0604020202020204" pitchFamily="34" charset="0"/>
              <a:buChar char="•"/>
            </a:pPr>
            <a:r>
              <a:rPr lang="en-US" sz="1200" dirty="0"/>
              <a:t>Build upon the community feedback we received from Community Meeting #1 </a:t>
            </a:r>
            <a:r>
              <a:rPr lang="es-ES" sz="1200" i="1" dirty="0">
                <a:solidFill>
                  <a:schemeClr val="tx1">
                    <a:lumMod val="50000"/>
                    <a:lumOff val="50000"/>
                  </a:schemeClr>
                </a:solidFill>
              </a:rPr>
              <a:t>	</a:t>
            </a:r>
            <a:r>
              <a:rPr lang="zh-CN" altLang="en-US" sz="1200" dirty="0">
                <a:solidFill>
                  <a:schemeClr val="tx1">
                    <a:lumMod val="50000"/>
                    <a:lumOff val="50000"/>
                  </a:schemeClr>
                </a:solidFill>
                <a:latin typeface="Microsoft JhengHei" panose="020B0604030504040204" pitchFamily="34" charset="-120"/>
                <a:ea typeface="Microsoft JhengHei" panose="020B0604030504040204" pitchFamily="34" charset="-120"/>
              </a:rPr>
              <a:t>建立在我们从社区会议＃</a:t>
            </a:r>
            <a:r>
              <a:rPr lang="en-US" altLang="zh-CN" sz="1200" dirty="0">
                <a:solidFill>
                  <a:schemeClr val="tx1">
                    <a:lumMod val="50000"/>
                    <a:lumOff val="50000"/>
                  </a:schemeClr>
                </a:solidFill>
                <a:latin typeface="Microsoft JhengHei" panose="020B0604030504040204" pitchFamily="34" charset="-120"/>
                <a:ea typeface="Microsoft JhengHei" panose="020B0604030504040204" pitchFamily="34" charset="-120"/>
              </a:rPr>
              <a:t>1</a:t>
            </a:r>
            <a:r>
              <a:rPr lang="zh-CN" altLang="en-US" sz="1200" dirty="0">
                <a:solidFill>
                  <a:schemeClr val="tx1">
                    <a:lumMod val="50000"/>
                    <a:lumOff val="50000"/>
                  </a:schemeClr>
                </a:solidFill>
                <a:latin typeface="Microsoft JhengHei" panose="020B0604030504040204" pitchFamily="34" charset="-120"/>
                <a:ea typeface="Microsoft JhengHei" panose="020B0604030504040204" pitchFamily="34" charset="-120"/>
              </a:rPr>
              <a:t>收到的社区反馈的基础上</a:t>
            </a:r>
            <a:endParaRPr lang="en-US" altLang="zh-CN" sz="1200" dirty="0">
              <a:solidFill>
                <a:schemeClr val="tx1">
                  <a:lumMod val="50000"/>
                  <a:lumOff val="50000"/>
                </a:schemeClr>
              </a:solidFill>
              <a:latin typeface="Microsoft JhengHei" panose="020B0604030504040204" pitchFamily="34" charset="-120"/>
              <a:ea typeface="Microsoft JhengHei" panose="020B0604030504040204" pitchFamily="34" charset="-120"/>
            </a:endParaRPr>
          </a:p>
          <a:p>
            <a:pPr marL="171450" indent="-171450">
              <a:buFont typeface="Arial" panose="020B0604020202020204" pitchFamily="34" charset="0"/>
              <a:buChar char="•"/>
            </a:pPr>
            <a:endParaRPr lang="en-US" sz="1000" dirty="0">
              <a:latin typeface="Microsoft JhengHei" panose="020B0604030504040204" pitchFamily="34" charset="-120"/>
              <a:ea typeface="Microsoft JhengHei" panose="020B0604030504040204" pitchFamily="34" charset="-120"/>
            </a:endParaRPr>
          </a:p>
          <a:p>
            <a:pPr marL="111125" lvl="2" indent="-111125">
              <a:buFont typeface="Arial" panose="020B0604020202020204" pitchFamily="34" charset="0"/>
              <a:buChar char="•"/>
              <a:tabLst>
                <a:tab pos="0" algn="l"/>
                <a:tab pos="511175" algn="l"/>
              </a:tabLst>
            </a:pPr>
            <a:r>
              <a:rPr lang="en-US" sz="1200" dirty="0"/>
              <a:t>Hear how General Hospital </a:t>
            </a:r>
            <a:r>
              <a:rPr lang="en-US" sz="1200" u="sng" dirty="0"/>
              <a:t>and West Campus </a:t>
            </a:r>
            <a:r>
              <a:rPr lang="en-US" sz="1200" dirty="0"/>
              <a:t>could best be used to benefit the community </a:t>
            </a:r>
            <a:r>
              <a:rPr lang="zh-CN" altLang="en-US" sz="1200" i="1" dirty="0">
                <a:solidFill>
                  <a:schemeClr val="tx1">
                    <a:lumMod val="50000"/>
                    <a:lumOff val="50000"/>
                  </a:schemeClr>
                </a:solidFill>
              </a:rPr>
              <a:t>˙</a:t>
            </a:r>
            <a:r>
              <a:rPr lang="zh-CN" altLang="en-US" sz="1200" dirty="0">
                <a:solidFill>
                  <a:schemeClr val="tx1">
                    <a:lumMod val="50000"/>
                    <a:lumOff val="50000"/>
                  </a:schemeClr>
                </a:solidFill>
                <a:latin typeface="Microsoft JhengHei" panose="020B0604030504040204" pitchFamily="34" charset="-120"/>
                <a:ea typeface="Microsoft JhengHei" panose="020B0604030504040204" pitchFamily="34" charset="-120"/>
              </a:rPr>
              <a:t>听听综合医院和園区如何最好地利用社区</a:t>
            </a:r>
            <a:endParaRPr lang="en-US" sz="1400" dirty="0">
              <a:latin typeface="Microsoft JhengHei" panose="020B0604030504040204" pitchFamily="34" charset="-120"/>
              <a:ea typeface="Microsoft JhengHei" panose="020B0604030504040204" pitchFamily="34" charset="-120"/>
            </a:endParaRPr>
          </a:p>
          <a:p>
            <a:pPr marL="914400" lvl="1" indent="-457200">
              <a:buFont typeface="Arial" panose="020B0604020202020204" pitchFamily="34" charset="0"/>
              <a:buChar char="•"/>
            </a:pPr>
            <a:endParaRPr lang="en-US" sz="2800" dirty="0"/>
          </a:p>
        </p:txBody>
      </p:sp>
      <p:sp>
        <p:nvSpPr>
          <p:cNvPr id="8" name="Rectangle 7">
            <a:extLst>
              <a:ext uri="{FF2B5EF4-FFF2-40B4-BE49-F238E27FC236}">
                <a16:creationId xmlns:a16="http://schemas.microsoft.com/office/drawing/2014/main" id="{45F64B8C-7A68-4697-B1FD-D70CA2B6078D}"/>
              </a:ext>
            </a:extLst>
          </p:cNvPr>
          <p:cNvSpPr/>
          <p:nvPr/>
        </p:nvSpPr>
        <p:spPr>
          <a:xfrm>
            <a:off x="6056033" y="0"/>
            <a:ext cx="1890261" cy="369332"/>
          </a:xfrm>
          <a:prstGeom prst="rect">
            <a:avLst/>
          </a:prstGeom>
        </p:spPr>
        <p:txBody>
          <a:bodyPr wrap="none">
            <a:spAutoFit/>
          </a:bodyPr>
          <a:lstStyle/>
          <a:p>
            <a:r>
              <a:rPr lang="zh-CN" altLang="en-US" b="1" spc="100" dirty="0">
                <a:solidFill>
                  <a:schemeClr val="bg1"/>
                </a:solidFill>
                <a:latin typeface="Microsoft JhengHei" panose="020B0604030504040204" pitchFamily="34" charset="-120"/>
                <a:ea typeface="Microsoft JhengHei" panose="020B0604030504040204" pitchFamily="34" charset="-120"/>
              </a:rPr>
              <a:t>医院可行性研究</a:t>
            </a:r>
            <a:endParaRPr lang="en-US" dirty="0"/>
          </a:p>
        </p:txBody>
      </p:sp>
    </p:spTree>
    <p:extLst>
      <p:ext uri="{BB962C8B-B14F-4D97-AF65-F5344CB8AC3E}">
        <p14:creationId xmlns:p14="http://schemas.microsoft.com/office/powerpoint/2010/main" val="4069304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375" y="815496"/>
            <a:ext cx="8086725" cy="1029179"/>
          </a:xfrm>
        </p:spPr>
        <p:txBody>
          <a:bodyPr anchor="t">
            <a:normAutofit/>
          </a:bodyPr>
          <a:lstStyle/>
          <a:p>
            <a:r>
              <a:rPr lang="en-US" dirty="0"/>
              <a:t>Board of Supervisors Direction for the Study </a:t>
            </a:r>
            <a:br>
              <a:rPr lang="en-US" dirty="0"/>
            </a:br>
            <a:r>
              <a:rPr lang="zh-CN" altLang="en-US" dirty="0">
                <a:solidFill>
                  <a:schemeClr val="tx1">
                    <a:lumMod val="50000"/>
                    <a:lumOff val="50000"/>
                  </a:schemeClr>
                </a:solidFill>
                <a:latin typeface="Microsoft JhengHei" panose="020B0604030504040204" pitchFamily="34" charset="-120"/>
                <a:ea typeface="Microsoft JhengHei" panose="020B0604030504040204" pitchFamily="34" charset="-120"/>
              </a:rPr>
              <a:t>监事会研究方向</a:t>
            </a:r>
            <a:r>
              <a:rPr lang="en-US" dirty="0"/>
              <a:t>	</a:t>
            </a:r>
            <a:endParaRPr lang="x-none" dirty="0"/>
          </a:p>
        </p:txBody>
      </p:sp>
      <p:sp>
        <p:nvSpPr>
          <p:cNvPr id="3" name="Rectangle 2"/>
          <p:cNvSpPr/>
          <p:nvPr/>
        </p:nvSpPr>
        <p:spPr>
          <a:xfrm>
            <a:off x="333374" y="1676724"/>
            <a:ext cx="8316103" cy="625812"/>
          </a:xfrm>
          <a:prstGeom prst="rect">
            <a:avLst/>
          </a:prstGeom>
        </p:spPr>
        <p:txBody>
          <a:bodyPr wrap="square">
            <a:spAutoFit/>
          </a:bodyPr>
          <a:lstStyle/>
          <a:p>
            <a:pPr marL="0" lvl="1" defTabSz="914400">
              <a:defRPr/>
            </a:pPr>
            <a:r>
              <a:rPr lang="en-US" sz="2200" baseline="30000" dirty="0"/>
              <a:t>In November 2018 Supervisor Hilda L. Solis authored a board motion to study the re-use of General Hospital in order to: </a:t>
            </a:r>
            <a:r>
              <a:rPr lang="en-US" altLang="zh-CN" sz="2000" b="1" baseline="30000" dirty="0">
                <a:solidFill>
                  <a:schemeClr val="bg1">
                    <a:lumMod val="50000"/>
                  </a:schemeClr>
                </a:solidFill>
                <a:latin typeface="Microsoft JhengHei" panose="020B0604030504040204" pitchFamily="34" charset="-120"/>
                <a:ea typeface="Microsoft JhengHei" panose="020B0604030504040204" pitchFamily="34" charset="-120"/>
              </a:rPr>
              <a:t>2018</a:t>
            </a:r>
            <a:r>
              <a:rPr lang="zh-CN" altLang="en-US" sz="2000" b="1" baseline="30000" dirty="0">
                <a:solidFill>
                  <a:schemeClr val="bg1">
                    <a:lumMod val="50000"/>
                  </a:schemeClr>
                </a:solidFill>
                <a:latin typeface="Microsoft JhengHei" panose="020B0604030504040204" pitchFamily="34" charset="-120"/>
                <a:ea typeface="Microsoft JhengHei" panose="020B0604030504040204" pitchFamily="34" charset="-120"/>
              </a:rPr>
              <a:t>年</a:t>
            </a:r>
            <a:r>
              <a:rPr lang="en-US" altLang="zh-CN" sz="2000" b="1" baseline="30000" dirty="0">
                <a:solidFill>
                  <a:schemeClr val="bg1">
                    <a:lumMod val="50000"/>
                  </a:schemeClr>
                </a:solidFill>
                <a:latin typeface="Microsoft JhengHei" panose="020B0604030504040204" pitchFamily="34" charset="-120"/>
                <a:ea typeface="Microsoft JhengHei" panose="020B0604030504040204" pitchFamily="34" charset="-120"/>
              </a:rPr>
              <a:t>11</a:t>
            </a:r>
            <a:r>
              <a:rPr lang="zh-CN" altLang="en-US" sz="2000" b="1" baseline="30000" dirty="0">
                <a:solidFill>
                  <a:schemeClr val="bg1">
                    <a:lumMod val="50000"/>
                  </a:schemeClr>
                </a:solidFill>
                <a:latin typeface="Microsoft JhengHei" panose="020B0604030504040204" pitchFamily="34" charset="-120"/>
                <a:ea typeface="Microsoft JhengHei" panose="020B0604030504040204" pitchFamily="34" charset="-120"/>
              </a:rPr>
              <a:t>月，主管</a:t>
            </a:r>
            <a:r>
              <a:rPr lang="en-US" altLang="zh-CN" sz="2000" b="1" baseline="30000" dirty="0">
                <a:solidFill>
                  <a:schemeClr val="bg1">
                    <a:lumMod val="50000"/>
                  </a:schemeClr>
                </a:solidFill>
                <a:latin typeface="Microsoft JhengHei" panose="020B0604030504040204" pitchFamily="34" charset="-120"/>
                <a:ea typeface="Microsoft JhengHei" panose="020B0604030504040204" pitchFamily="34" charset="-120"/>
              </a:rPr>
              <a:t>Hilda L. Solis</a:t>
            </a:r>
            <a:r>
              <a:rPr lang="zh-CN" altLang="en-US" sz="2000" b="1" baseline="30000" dirty="0">
                <a:solidFill>
                  <a:schemeClr val="bg1">
                    <a:lumMod val="50000"/>
                  </a:schemeClr>
                </a:solidFill>
                <a:latin typeface="Microsoft JhengHei" panose="020B0604030504040204" pitchFamily="34" charset="-120"/>
                <a:ea typeface="Microsoft JhengHei" panose="020B0604030504040204" pitchFamily="34" charset="-120"/>
              </a:rPr>
              <a:t>撰写了一份董事会动议，研究综合医院的再利用，以便：</a:t>
            </a:r>
            <a:endParaRPr lang="en-US" sz="2000" b="1" dirty="0">
              <a:solidFill>
                <a:schemeClr val="bg1">
                  <a:lumMod val="50000"/>
                </a:schemeClr>
              </a:solidFill>
              <a:latin typeface="Microsoft JhengHei" panose="020B0604030504040204" pitchFamily="34" charset="-120"/>
              <a:ea typeface="Microsoft JhengHei" panose="020B0604030504040204" pitchFamily="34" charset="-120"/>
            </a:endParaRPr>
          </a:p>
        </p:txBody>
      </p:sp>
      <p:grpSp>
        <p:nvGrpSpPr>
          <p:cNvPr id="8" name="Group 7"/>
          <p:cNvGrpSpPr/>
          <p:nvPr/>
        </p:nvGrpSpPr>
        <p:grpSpPr>
          <a:xfrm>
            <a:off x="229862" y="2467855"/>
            <a:ext cx="8798942" cy="4191739"/>
            <a:chOff x="224288" y="2528237"/>
            <a:chExt cx="8798942" cy="4191739"/>
          </a:xfrm>
        </p:grpSpPr>
        <p:sp>
          <p:nvSpPr>
            <p:cNvPr id="6" name="Rectangular Callout 5"/>
            <p:cNvSpPr/>
            <p:nvPr/>
          </p:nvSpPr>
          <p:spPr>
            <a:xfrm>
              <a:off x="224288" y="2528237"/>
              <a:ext cx="8798942" cy="4191739"/>
            </a:xfrm>
            <a:prstGeom prst="wedgeRectCallout">
              <a:avLst>
                <a:gd name="adj1" fmla="val -21581"/>
                <a:gd name="adj2" fmla="val 48649"/>
              </a:avLst>
            </a:prstGeom>
            <a:solidFill>
              <a:schemeClr val="bg1"/>
            </a:solidFill>
            <a:ln>
              <a:solidFill>
                <a:srgbClr val="E6652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169215" y="6349042"/>
              <a:ext cx="480262" cy="2674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Content Placeholder 5">
            <a:extLst>
              <a:ext uri="{FF2B5EF4-FFF2-40B4-BE49-F238E27FC236}">
                <a16:creationId xmlns:a16="http://schemas.microsoft.com/office/drawing/2014/main" id="{628679F5-9F90-4735-BC0B-99AA2B9849D8}"/>
              </a:ext>
            </a:extLst>
          </p:cNvPr>
          <p:cNvSpPr>
            <a:spLocks noGrp="1"/>
          </p:cNvSpPr>
          <p:nvPr>
            <p:ph idx="1"/>
          </p:nvPr>
        </p:nvSpPr>
        <p:spPr>
          <a:xfrm>
            <a:off x="301752" y="2733423"/>
            <a:ext cx="8643840" cy="4297105"/>
          </a:xfrm>
        </p:spPr>
        <p:txBody>
          <a:bodyPr>
            <a:normAutofit/>
          </a:bodyPr>
          <a:lstStyle/>
          <a:p>
            <a:pPr marL="342900" indent="-342900">
              <a:buFont typeface="Wingdings" panose="05000000000000000000" pitchFamily="2" charset="2"/>
              <a:buChar char="q"/>
            </a:pPr>
            <a:r>
              <a:rPr lang="en-US" sz="2200" baseline="30000" dirty="0"/>
              <a:t>Bring iconic County </a:t>
            </a:r>
            <a:r>
              <a:rPr lang="en-US" sz="2200" b="1" baseline="30000" dirty="0"/>
              <a:t>asset back to life </a:t>
            </a:r>
            <a:r>
              <a:rPr lang="zh-CN" altLang="en-US" sz="2200" b="1" baseline="30000" dirty="0">
                <a:solidFill>
                  <a:schemeClr val="tx1">
                    <a:lumMod val="50000"/>
                    <a:lumOff val="50000"/>
                  </a:schemeClr>
                </a:solidFill>
                <a:latin typeface="Microsoft JhengHei" panose="020B0604030504040204" pitchFamily="34" charset="-120"/>
                <a:ea typeface="Microsoft JhengHei" panose="020B0604030504040204" pitchFamily="34" charset="-120"/>
              </a:rPr>
              <a:t>使标志性的县资产恢复生机</a:t>
            </a:r>
            <a:r>
              <a:rPr lang="en-US" sz="2200" b="1" baseline="30000" dirty="0">
                <a:solidFill>
                  <a:schemeClr val="tx1">
                    <a:lumMod val="50000"/>
                    <a:lumOff val="50000"/>
                  </a:schemeClr>
                </a:solidFill>
                <a:latin typeface="Microsoft JhengHei" panose="020B0604030504040204" pitchFamily="34" charset="-120"/>
                <a:ea typeface="Microsoft JhengHei" panose="020B0604030504040204" pitchFamily="34" charset="-120"/>
              </a:rPr>
              <a:t>.</a:t>
            </a:r>
          </a:p>
          <a:p>
            <a:pPr marL="0" indent="0">
              <a:buNone/>
            </a:pPr>
            <a:endParaRPr lang="en-US" sz="1000" b="1" i="1" baseline="30000" dirty="0">
              <a:solidFill>
                <a:schemeClr val="tx1">
                  <a:lumMod val="50000"/>
                  <a:lumOff val="50000"/>
                </a:schemeClr>
              </a:solidFill>
            </a:endParaRPr>
          </a:p>
          <a:p>
            <a:pPr marL="0" indent="0">
              <a:buNone/>
            </a:pPr>
            <a:endParaRPr lang="en-US" sz="1000" b="1" i="1" baseline="30000" dirty="0">
              <a:solidFill>
                <a:schemeClr val="tx1">
                  <a:lumMod val="50000"/>
                  <a:lumOff val="50000"/>
                </a:schemeClr>
              </a:solidFill>
            </a:endParaRPr>
          </a:p>
          <a:p>
            <a:pPr marL="342900" indent="-342900">
              <a:buFont typeface="Wingdings" panose="05000000000000000000" pitchFamily="2" charset="2"/>
              <a:buChar char="q"/>
            </a:pPr>
            <a:r>
              <a:rPr lang="en-US" sz="2200" baseline="30000" dirty="0"/>
              <a:t>Address the County’s </a:t>
            </a:r>
            <a:r>
              <a:rPr lang="en-US" sz="2200" b="1" baseline="30000" dirty="0"/>
              <a:t>tremendous need for homeless, low income, and high-need population residential options, and specifically in the area surrounding the LAC+USC Medical Campus                                            </a:t>
            </a:r>
            <a:r>
              <a:rPr lang="zh-CN" altLang="en-US" sz="2200" b="1" baseline="30000" dirty="0">
                <a:solidFill>
                  <a:schemeClr val="tx1">
                    <a:lumMod val="50000"/>
                    <a:lumOff val="50000"/>
                  </a:schemeClr>
                </a:solidFill>
                <a:latin typeface="Microsoft JhengHei" panose="020B0604030504040204" pitchFamily="34" charset="-120"/>
                <a:ea typeface="Microsoft JhengHei" panose="020B0604030504040204" pitchFamily="34" charset="-120"/>
              </a:rPr>
              <a:t>满足该县对无家可归，低收入和高需求人口住宅选择的巨大需求，特别是在</a:t>
            </a:r>
            <a:r>
              <a:rPr lang="en-US" altLang="zh-CN" sz="2200" b="1" baseline="30000" dirty="0">
                <a:solidFill>
                  <a:schemeClr val="tx1">
                    <a:lumMod val="50000"/>
                    <a:lumOff val="50000"/>
                  </a:schemeClr>
                </a:solidFill>
                <a:latin typeface="Microsoft JhengHei" panose="020B0604030504040204" pitchFamily="34" charset="-120"/>
                <a:ea typeface="Microsoft JhengHei" panose="020B0604030504040204" pitchFamily="34" charset="-120"/>
              </a:rPr>
              <a:t>LAC + USC</a:t>
            </a:r>
            <a:r>
              <a:rPr lang="zh-CN" altLang="en-US" sz="2200" b="1" baseline="30000" dirty="0">
                <a:solidFill>
                  <a:schemeClr val="tx1">
                    <a:lumMod val="50000"/>
                    <a:lumOff val="50000"/>
                  </a:schemeClr>
                </a:solidFill>
                <a:latin typeface="Microsoft JhengHei" panose="020B0604030504040204" pitchFamily="34" charset="-120"/>
                <a:ea typeface="Microsoft JhengHei" panose="020B0604030504040204" pitchFamily="34" charset="-120"/>
              </a:rPr>
              <a:t>医学园区周边地区</a:t>
            </a:r>
            <a:endParaRPr lang="en-US" sz="1000" b="1" baseline="30000" dirty="0">
              <a:solidFill>
                <a:schemeClr val="tx1">
                  <a:lumMod val="50000"/>
                  <a:lumOff val="50000"/>
                </a:schemeClr>
              </a:solidFill>
              <a:latin typeface="Microsoft JhengHei" panose="020B0604030504040204" pitchFamily="34" charset="-120"/>
              <a:ea typeface="Microsoft JhengHei" panose="020B0604030504040204" pitchFamily="34" charset="-120"/>
            </a:endParaRPr>
          </a:p>
          <a:p>
            <a:pPr marL="0" indent="0">
              <a:buNone/>
            </a:pPr>
            <a:endParaRPr lang="en-US" sz="1000" b="1" i="1" baseline="30000" dirty="0">
              <a:solidFill>
                <a:schemeClr val="tx1">
                  <a:lumMod val="50000"/>
                  <a:lumOff val="50000"/>
                </a:schemeClr>
              </a:solidFill>
            </a:endParaRPr>
          </a:p>
          <a:p>
            <a:pPr marL="0" indent="0">
              <a:buNone/>
            </a:pPr>
            <a:endParaRPr lang="en-US" sz="1000" b="1" i="1" baseline="30000" dirty="0">
              <a:solidFill>
                <a:schemeClr val="tx1">
                  <a:lumMod val="50000"/>
                  <a:lumOff val="50000"/>
                </a:schemeClr>
              </a:solidFill>
            </a:endParaRPr>
          </a:p>
          <a:p>
            <a:pPr marL="342900" indent="-342900">
              <a:buFont typeface="Wingdings" panose="05000000000000000000" pitchFamily="2" charset="2"/>
              <a:buChar char="q"/>
            </a:pPr>
            <a:r>
              <a:rPr lang="en-US" sz="2200" b="1" baseline="30000" dirty="0"/>
              <a:t>Complement the LAC+USC Foundation’s Wellness Center that provides wrap-around and community services </a:t>
            </a:r>
            <a:r>
              <a:rPr lang="en-US" sz="2200" baseline="30000" dirty="0"/>
              <a:t>and the future </a:t>
            </a:r>
            <a:r>
              <a:rPr lang="en-US" sz="2200" b="1" baseline="30000" dirty="0"/>
              <a:t>Restorative Care Village 				                     </a:t>
            </a:r>
            <a:r>
              <a:rPr lang="en-US" altLang="zh-CN" sz="2200" b="1" baseline="30000" dirty="0">
                <a:solidFill>
                  <a:schemeClr val="tx1">
                    <a:lumMod val="50000"/>
                    <a:lumOff val="50000"/>
                  </a:schemeClr>
                </a:solidFill>
                <a:latin typeface="Microsoft JhengHei" panose="020B0604030504040204" pitchFamily="34" charset="-120"/>
                <a:ea typeface="Microsoft JhengHei" panose="020B0604030504040204" pitchFamily="34" charset="-120"/>
              </a:rPr>
              <a:t>LAC + USC</a:t>
            </a:r>
            <a:r>
              <a:rPr lang="zh-CN" altLang="en-US" sz="2200" b="1" baseline="30000" dirty="0">
                <a:solidFill>
                  <a:schemeClr val="tx1">
                    <a:lumMod val="50000"/>
                    <a:lumOff val="50000"/>
                  </a:schemeClr>
                </a:solidFill>
                <a:latin typeface="Microsoft JhengHei" panose="020B0604030504040204" pitchFamily="34" charset="-120"/>
                <a:ea typeface="Microsoft JhengHei" panose="020B0604030504040204" pitchFamily="34" charset="-120"/>
              </a:rPr>
              <a:t>基金会健康中心的补充，提供环绕和社区服务以及未来的恢复护理村</a:t>
            </a:r>
          </a:p>
          <a:p>
            <a:pPr marL="0" indent="0">
              <a:buNone/>
            </a:pPr>
            <a:endParaRPr lang="en-US" sz="1000" b="1" i="1" baseline="30000" dirty="0">
              <a:solidFill>
                <a:schemeClr val="tx1">
                  <a:lumMod val="50000"/>
                  <a:lumOff val="50000"/>
                </a:schemeClr>
              </a:solidFill>
            </a:endParaRPr>
          </a:p>
          <a:p>
            <a:pPr marL="0" indent="0">
              <a:buNone/>
            </a:pPr>
            <a:endParaRPr lang="en-US" sz="1000" b="1" i="1" baseline="30000" dirty="0">
              <a:solidFill>
                <a:schemeClr val="tx1">
                  <a:lumMod val="50000"/>
                  <a:lumOff val="50000"/>
                </a:schemeClr>
              </a:solidFill>
            </a:endParaRPr>
          </a:p>
          <a:p>
            <a:pPr marL="342900" indent="-342900">
              <a:buFont typeface="Wingdings" panose="05000000000000000000" pitchFamily="2" charset="2"/>
              <a:buChar char="q"/>
            </a:pPr>
            <a:r>
              <a:rPr lang="en-US" sz="2200" b="1" baseline="30000" dirty="0"/>
              <a:t>Mission-aligned re-use as a housing and mixed-use building                                                                              </a:t>
            </a:r>
            <a:r>
              <a:rPr lang="zh-CN" altLang="en-US" sz="2200" b="1" baseline="30000" dirty="0">
                <a:solidFill>
                  <a:schemeClr val="tx1">
                    <a:lumMod val="50000"/>
                    <a:lumOff val="50000"/>
                  </a:schemeClr>
                </a:solidFill>
                <a:latin typeface="Microsoft JhengHei" panose="020B0604030504040204" pitchFamily="34" charset="-120"/>
                <a:ea typeface="Microsoft JhengHei" panose="020B0604030504040204" pitchFamily="34" charset="-120"/>
              </a:rPr>
              <a:t>任务一致的再利用作为住房和综合用途建筑</a:t>
            </a:r>
            <a:endParaRPr lang="x-none" sz="2200" b="1" baseline="30000" dirty="0">
              <a:solidFill>
                <a:schemeClr val="tx1">
                  <a:lumMod val="50000"/>
                  <a:lumOff val="50000"/>
                </a:schemeClr>
              </a:solidFill>
              <a:latin typeface="Microsoft JhengHei" panose="020B0604030504040204" pitchFamily="34" charset="-120"/>
              <a:ea typeface="Microsoft JhengHei" panose="020B0604030504040204" pitchFamily="34" charset="-120"/>
            </a:endParaRPr>
          </a:p>
          <a:p>
            <a:pPr marL="342900" indent="-342900">
              <a:buFont typeface="Wingdings" panose="05000000000000000000" pitchFamily="2" charset="2"/>
              <a:buChar char="q"/>
            </a:pPr>
            <a:endParaRPr lang="en-US" sz="2200" b="1" i="1" baseline="30000" dirty="0"/>
          </a:p>
          <a:p>
            <a:pPr marL="342900" indent="-342900">
              <a:buFont typeface="Wingdings" panose="05000000000000000000" pitchFamily="2" charset="2"/>
              <a:buChar char="q"/>
            </a:pPr>
            <a:endParaRPr lang="en-US" sz="2400" i="1" baseline="30000" dirty="0"/>
          </a:p>
          <a:p>
            <a:endParaRPr lang="en-US" dirty="0"/>
          </a:p>
        </p:txBody>
      </p:sp>
      <p:sp>
        <p:nvSpPr>
          <p:cNvPr id="9" name="Rectangle 8">
            <a:extLst>
              <a:ext uri="{FF2B5EF4-FFF2-40B4-BE49-F238E27FC236}">
                <a16:creationId xmlns:a16="http://schemas.microsoft.com/office/drawing/2014/main" id="{4AB5DE03-BFFF-4AF8-A842-6817E637644D}"/>
              </a:ext>
            </a:extLst>
          </p:cNvPr>
          <p:cNvSpPr/>
          <p:nvPr/>
        </p:nvSpPr>
        <p:spPr>
          <a:xfrm>
            <a:off x="6056033" y="0"/>
            <a:ext cx="1890261" cy="369332"/>
          </a:xfrm>
          <a:prstGeom prst="rect">
            <a:avLst/>
          </a:prstGeom>
        </p:spPr>
        <p:txBody>
          <a:bodyPr wrap="none">
            <a:spAutoFit/>
          </a:bodyPr>
          <a:lstStyle/>
          <a:p>
            <a:r>
              <a:rPr lang="zh-CN" altLang="en-US" b="1" spc="100" dirty="0">
                <a:solidFill>
                  <a:schemeClr val="bg1"/>
                </a:solidFill>
                <a:latin typeface="Microsoft JhengHei" panose="020B0604030504040204" pitchFamily="34" charset="-120"/>
                <a:ea typeface="Microsoft JhengHei" panose="020B0604030504040204" pitchFamily="34" charset="-120"/>
              </a:rPr>
              <a:t>医院可行性研究</a:t>
            </a:r>
            <a:endParaRPr lang="en-US" dirty="0"/>
          </a:p>
        </p:txBody>
      </p:sp>
    </p:spTree>
    <p:extLst>
      <p:ext uri="{BB962C8B-B14F-4D97-AF65-F5344CB8AC3E}">
        <p14:creationId xmlns:p14="http://schemas.microsoft.com/office/powerpoint/2010/main" val="37779966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63DC4B-6632-4240-92A5-9F9BBDE8B2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271" t="65279" r="52076" b="8610"/>
          <a:stretch/>
        </p:blipFill>
        <p:spPr>
          <a:xfrm>
            <a:off x="4382218" y="2177177"/>
            <a:ext cx="4698303" cy="3889814"/>
          </a:xfrm>
          <a:prstGeom prst="rect">
            <a:avLst/>
          </a:prstGeom>
        </p:spPr>
      </p:pic>
      <p:sp>
        <p:nvSpPr>
          <p:cNvPr id="3" name="Rectangle 2"/>
          <p:cNvSpPr/>
          <p:nvPr/>
        </p:nvSpPr>
        <p:spPr>
          <a:xfrm>
            <a:off x="103516" y="6159260"/>
            <a:ext cx="819509" cy="612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ular Callout 8"/>
          <p:cNvSpPr/>
          <p:nvPr/>
        </p:nvSpPr>
        <p:spPr>
          <a:xfrm>
            <a:off x="333375" y="2355717"/>
            <a:ext cx="4048843" cy="3985018"/>
          </a:xfrm>
          <a:prstGeom prst="wedgeRectCallout">
            <a:avLst>
              <a:gd name="adj1" fmla="val -21581"/>
              <a:gd name="adj2" fmla="val 48649"/>
            </a:avLst>
          </a:prstGeom>
          <a:solidFill>
            <a:schemeClr val="bg1"/>
          </a:solidFill>
          <a:ln>
            <a:solidFill>
              <a:srgbClr val="E6652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1930" y="791009"/>
            <a:ext cx="8722614" cy="559810"/>
          </a:xfrm>
        </p:spPr>
        <p:txBody>
          <a:bodyPr>
            <a:normAutofit/>
          </a:bodyPr>
          <a:lstStyle/>
          <a:p>
            <a:r>
              <a:rPr lang="en-US" dirty="0"/>
              <a:t>The Healthy Village Vision </a:t>
            </a:r>
            <a:r>
              <a:rPr lang="zh-CN" altLang="en-US" dirty="0">
                <a:solidFill>
                  <a:schemeClr val="tx1">
                    <a:lumMod val="50000"/>
                    <a:lumOff val="50000"/>
                  </a:schemeClr>
                </a:solidFill>
                <a:latin typeface="Microsoft JhengHei" panose="020B0604030504040204" pitchFamily="34" charset="-120"/>
                <a:ea typeface="Microsoft JhengHei" panose="020B0604030504040204" pitchFamily="34" charset="-120"/>
              </a:rPr>
              <a:t>健康的村庄愿景</a:t>
            </a:r>
            <a:endParaRPr lang="x-none" sz="1600" dirty="0">
              <a:solidFill>
                <a:schemeClr val="tx1">
                  <a:lumMod val="50000"/>
                  <a:lumOff val="50000"/>
                </a:schemeClr>
              </a:solidFill>
            </a:endParaRPr>
          </a:p>
        </p:txBody>
      </p:sp>
      <p:sp>
        <p:nvSpPr>
          <p:cNvPr id="6" name="Content Placeholder 5">
            <a:extLst>
              <a:ext uri="{FF2B5EF4-FFF2-40B4-BE49-F238E27FC236}">
                <a16:creationId xmlns:a16="http://schemas.microsoft.com/office/drawing/2014/main" id="{628679F5-9F90-4735-BC0B-99AA2B9849D8}"/>
              </a:ext>
            </a:extLst>
          </p:cNvPr>
          <p:cNvSpPr>
            <a:spLocks noGrp="1"/>
          </p:cNvSpPr>
          <p:nvPr>
            <p:ph idx="1"/>
          </p:nvPr>
        </p:nvSpPr>
        <p:spPr>
          <a:xfrm>
            <a:off x="301752" y="2544794"/>
            <a:ext cx="4070223" cy="4028533"/>
          </a:xfrm>
        </p:spPr>
        <p:txBody>
          <a:bodyPr>
            <a:normAutofit/>
          </a:bodyPr>
          <a:lstStyle/>
          <a:p>
            <a:pPr marL="233363" indent="-233363"/>
            <a:r>
              <a:rPr lang="en-US" sz="2400" baseline="30000" dirty="0"/>
              <a:t>A Whole Person Care concept to meet individuals’ needs </a:t>
            </a:r>
          </a:p>
          <a:p>
            <a:pPr marL="233363" indent="-233363"/>
            <a:r>
              <a:rPr lang="zh-CN" altLang="en-US" sz="2200" b="1" baseline="30000" dirty="0">
                <a:solidFill>
                  <a:schemeClr val="bg1">
                    <a:lumMod val="50000"/>
                  </a:schemeClr>
                </a:solidFill>
                <a:latin typeface="Microsoft JhengHei" panose="020B0604030504040204" pitchFamily="34" charset="-120"/>
                <a:ea typeface="Microsoft JhengHei" panose="020B0604030504040204" pitchFamily="34" charset="-120"/>
              </a:rPr>
              <a:t>全身护理概念，以满足个人的需求</a:t>
            </a:r>
            <a:endParaRPr lang="en-US" sz="1200" b="1" baseline="30000" dirty="0">
              <a:latin typeface="Microsoft JhengHei" panose="020B0604030504040204" pitchFamily="34" charset="-120"/>
              <a:ea typeface="Microsoft JhengHei" panose="020B0604030504040204" pitchFamily="34" charset="-120"/>
            </a:endParaRPr>
          </a:p>
          <a:p>
            <a:pPr marL="233363" indent="-233363"/>
            <a:r>
              <a:rPr lang="en-US" sz="2400" baseline="30000" dirty="0"/>
              <a:t>A healthy and</a:t>
            </a:r>
            <a:r>
              <a:rPr lang="en-US" sz="2400" dirty="0"/>
              <a:t> </a:t>
            </a:r>
            <a:r>
              <a:rPr lang="en-US" sz="2400" baseline="30000" dirty="0"/>
              <a:t>economically resilient community in East LA </a:t>
            </a:r>
          </a:p>
          <a:p>
            <a:pPr marL="233363" indent="-233363"/>
            <a:r>
              <a:rPr lang="zh-CN" altLang="en-US" sz="2200" b="1" baseline="30000" dirty="0">
                <a:solidFill>
                  <a:schemeClr val="tx1">
                    <a:lumMod val="50000"/>
                    <a:lumOff val="50000"/>
                  </a:schemeClr>
                </a:solidFill>
                <a:latin typeface="Microsoft JhengHei" panose="020B0604030504040204" pitchFamily="34" charset="-120"/>
                <a:ea typeface="Microsoft JhengHei" panose="020B0604030504040204" pitchFamily="34" charset="-120"/>
              </a:rPr>
              <a:t>东洛杉矶一个健康且经济适应性强的社区</a:t>
            </a:r>
            <a:endParaRPr lang="en-US" sz="1200" b="1" baseline="30000" dirty="0">
              <a:latin typeface="Microsoft JhengHei" panose="020B0604030504040204" pitchFamily="34" charset="-120"/>
              <a:ea typeface="Microsoft JhengHei" panose="020B0604030504040204" pitchFamily="34" charset="-120"/>
            </a:endParaRPr>
          </a:p>
          <a:p>
            <a:pPr marL="233363" indent="-233363"/>
            <a:r>
              <a:rPr lang="en-US" sz="2400" baseline="30000" dirty="0"/>
              <a:t>Help most vulnerable population, and provide recuperative care and wraparound services to empower residents </a:t>
            </a:r>
          </a:p>
          <a:p>
            <a:pPr marL="233363" indent="-233363"/>
            <a:r>
              <a:rPr lang="zh-CN" altLang="en-US" sz="2200" b="1" baseline="30000" dirty="0">
                <a:solidFill>
                  <a:schemeClr val="tx1">
                    <a:lumMod val="50000"/>
                    <a:lumOff val="50000"/>
                  </a:schemeClr>
                </a:solidFill>
                <a:latin typeface="Microsoft JhengHei" panose="020B0604030504040204" pitchFamily="34" charset="-120"/>
                <a:ea typeface="Microsoft JhengHei" panose="020B0604030504040204" pitchFamily="34" charset="-120"/>
              </a:rPr>
              <a:t>帮助最脆弱勢的人群，并提供康复护理和环保服务，以增强居民的能力</a:t>
            </a:r>
            <a:endParaRPr lang="en-US" sz="2200" b="1" baseline="30000" dirty="0">
              <a:latin typeface="Microsoft JhengHei" panose="020B0604030504040204" pitchFamily="34" charset="-120"/>
              <a:ea typeface="Microsoft JhengHei" panose="020B0604030504040204" pitchFamily="34" charset="-120"/>
            </a:endParaRPr>
          </a:p>
        </p:txBody>
      </p:sp>
      <p:sp>
        <p:nvSpPr>
          <p:cNvPr id="12" name="Rectangle 11"/>
          <p:cNvSpPr/>
          <p:nvPr/>
        </p:nvSpPr>
        <p:spPr>
          <a:xfrm>
            <a:off x="333374" y="1507788"/>
            <a:ext cx="8594966" cy="543739"/>
          </a:xfrm>
          <a:prstGeom prst="rect">
            <a:avLst/>
          </a:prstGeom>
        </p:spPr>
        <p:txBody>
          <a:bodyPr wrap="square">
            <a:spAutoFit/>
          </a:bodyPr>
          <a:lstStyle/>
          <a:p>
            <a:r>
              <a:rPr lang="en-US" sz="2200" baseline="30000" dirty="0"/>
              <a:t>The Study will help to achieve the Healthy Village vision, spearheaded by Supervisor Hilda L. Solis.                    </a:t>
            </a:r>
            <a:r>
              <a:rPr lang="zh-CN" altLang="en-US" sz="2200" b="1" baseline="30000" dirty="0">
                <a:solidFill>
                  <a:schemeClr val="bg1">
                    <a:lumMod val="50000"/>
                  </a:schemeClr>
                </a:solidFill>
                <a:latin typeface="Microsoft JhengHei" panose="020B0604030504040204" pitchFamily="34" charset="-120"/>
                <a:ea typeface="Microsoft JhengHei" panose="020B0604030504040204" pitchFamily="34" charset="-120"/>
              </a:rPr>
              <a:t>该研究将有助于实现健康村的愿景，由主管</a:t>
            </a:r>
            <a:r>
              <a:rPr lang="en-US" altLang="zh-CN" sz="2200" b="1" baseline="30000" dirty="0">
                <a:solidFill>
                  <a:schemeClr val="bg1">
                    <a:lumMod val="50000"/>
                  </a:schemeClr>
                </a:solidFill>
                <a:latin typeface="Microsoft JhengHei" panose="020B0604030504040204" pitchFamily="34" charset="-120"/>
                <a:ea typeface="Microsoft JhengHei" panose="020B0604030504040204" pitchFamily="34" charset="-120"/>
              </a:rPr>
              <a:t>Hilda L. Solis</a:t>
            </a:r>
            <a:r>
              <a:rPr lang="zh-CN" altLang="en-US" sz="2200" b="1" baseline="30000" dirty="0">
                <a:solidFill>
                  <a:schemeClr val="bg1">
                    <a:lumMod val="50000"/>
                  </a:schemeClr>
                </a:solidFill>
                <a:latin typeface="Microsoft JhengHei" panose="020B0604030504040204" pitchFamily="34" charset="-120"/>
                <a:ea typeface="Microsoft JhengHei" panose="020B0604030504040204" pitchFamily="34" charset="-120"/>
              </a:rPr>
              <a:t>带头。</a:t>
            </a:r>
            <a:endParaRPr lang="en-US" sz="2200" b="1" baseline="30000" dirty="0">
              <a:solidFill>
                <a:schemeClr val="bg1">
                  <a:lumMod val="50000"/>
                </a:schemeClr>
              </a:solidFill>
              <a:latin typeface="Microsoft JhengHei" panose="020B0604030504040204" pitchFamily="34" charset="-120"/>
              <a:ea typeface="Microsoft JhengHei" panose="020B0604030504040204" pitchFamily="34" charset="-120"/>
            </a:endParaRPr>
          </a:p>
        </p:txBody>
      </p:sp>
      <p:sp>
        <p:nvSpPr>
          <p:cNvPr id="8" name="Rectangle 7">
            <a:extLst>
              <a:ext uri="{FF2B5EF4-FFF2-40B4-BE49-F238E27FC236}">
                <a16:creationId xmlns:a16="http://schemas.microsoft.com/office/drawing/2014/main" id="{C87D3B62-A1C9-4141-B809-9646389EE81F}"/>
              </a:ext>
            </a:extLst>
          </p:cNvPr>
          <p:cNvSpPr/>
          <p:nvPr/>
        </p:nvSpPr>
        <p:spPr>
          <a:xfrm>
            <a:off x="6056033" y="0"/>
            <a:ext cx="1890261" cy="369332"/>
          </a:xfrm>
          <a:prstGeom prst="rect">
            <a:avLst/>
          </a:prstGeom>
        </p:spPr>
        <p:txBody>
          <a:bodyPr wrap="none">
            <a:spAutoFit/>
          </a:bodyPr>
          <a:lstStyle/>
          <a:p>
            <a:r>
              <a:rPr lang="zh-CN" altLang="en-US" b="1" spc="100" dirty="0">
                <a:solidFill>
                  <a:schemeClr val="bg1"/>
                </a:solidFill>
                <a:latin typeface="Microsoft JhengHei" panose="020B0604030504040204" pitchFamily="34" charset="-120"/>
                <a:ea typeface="Microsoft JhengHei" panose="020B0604030504040204" pitchFamily="34" charset="-120"/>
              </a:rPr>
              <a:t>医院可行性研究</a:t>
            </a:r>
            <a:endParaRPr lang="en-US" dirty="0"/>
          </a:p>
        </p:txBody>
      </p:sp>
    </p:spTree>
    <p:extLst>
      <p:ext uri="{BB962C8B-B14F-4D97-AF65-F5344CB8AC3E}">
        <p14:creationId xmlns:p14="http://schemas.microsoft.com/office/powerpoint/2010/main" val="1576152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25" y="799621"/>
            <a:ext cx="8140446" cy="1029179"/>
          </a:xfrm>
        </p:spPr>
        <p:txBody>
          <a:bodyPr>
            <a:normAutofit/>
          </a:bodyPr>
          <a:lstStyle/>
          <a:p>
            <a:r>
              <a:rPr lang="en-US" dirty="0"/>
              <a:t>Study Area </a:t>
            </a:r>
            <a:r>
              <a:rPr lang="zh-CN" altLang="en-US" dirty="0">
                <a:solidFill>
                  <a:schemeClr val="tx1">
                    <a:lumMod val="50000"/>
                    <a:lumOff val="50000"/>
                  </a:schemeClr>
                </a:solidFill>
                <a:latin typeface="Microsoft JhengHei" panose="020B0604030504040204" pitchFamily="34" charset="-120"/>
                <a:ea typeface="Microsoft JhengHei" panose="020B0604030504040204" pitchFamily="34" charset="-120"/>
              </a:rPr>
              <a:t>研究区</a:t>
            </a:r>
            <a:br>
              <a:rPr lang="en-US" dirty="0"/>
            </a:br>
            <a:endParaRPr lang="x-none" dirty="0"/>
          </a:p>
        </p:txBody>
      </p:sp>
      <p:grpSp>
        <p:nvGrpSpPr>
          <p:cNvPr id="3" name="Group 2">
            <a:extLst>
              <a:ext uri="{FF2B5EF4-FFF2-40B4-BE49-F238E27FC236}">
                <a16:creationId xmlns:a16="http://schemas.microsoft.com/office/drawing/2014/main" id="{40C8ACCD-9D50-45C6-A1FE-115A406302A4}"/>
              </a:ext>
            </a:extLst>
          </p:cNvPr>
          <p:cNvGrpSpPr/>
          <p:nvPr/>
        </p:nvGrpSpPr>
        <p:grpSpPr>
          <a:xfrm>
            <a:off x="-1940" y="1260386"/>
            <a:ext cx="9145939" cy="5016844"/>
            <a:chOff x="-1940" y="1499287"/>
            <a:chExt cx="9145939" cy="5016844"/>
          </a:xfrm>
        </p:grpSpPr>
        <p:pic>
          <p:nvPicPr>
            <p:cNvPr id="7" name="Picture 6">
              <a:extLst>
                <a:ext uri="{FF2B5EF4-FFF2-40B4-BE49-F238E27FC236}">
                  <a16:creationId xmlns:a16="http://schemas.microsoft.com/office/drawing/2014/main" id="{0E80FC7B-8368-4A7F-B48A-017F55932E0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857" b="5006"/>
            <a:stretch/>
          </p:blipFill>
          <p:spPr>
            <a:xfrm>
              <a:off x="-1940" y="1499287"/>
              <a:ext cx="9145939" cy="5016844"/>
            </a:xfrm>
            <a:prstGeom prst="rect">
              <a:avLst/>
            </a:prstGeom>
          </p:spPr>
        </p:pic>
        <p:grpSp>
          <p:nvGrpSpPr>
            <p:cNvPr id="4" name="Group 25">
              <a:extLst>
                <a:ext uri="{FF2B5EF4-FFF2-40B4-BE49-F238E27FC236}">
                  <a16:creationId xmlns:a16="http://schemas.microsoft.com/office/drawing/2014/main" id="{79D1A3DA-9A2D-449B-8F8B-33320DF869F1}"/>
                </a:ext>
              </a:extLst>
            </p:cNvPr>
            <p:cNvGrpSpPr>
              <a:grpSpLocks/>
            </p:cNvGrpSpPr>
            <p:nvPr/>
          </p:nvGrpSpPr>
          <p:grpSpPr bwMode="auto">
            <a:xfrm>
              <a:off x="1117605" y="4940422"/>
              <a:ext cx="2517730" cy="616987"/>
              <a:chOff x="4441957" y="5235190"/>
              <a:chExt cx="2900834" cy="617856"/>
            </a:xfrm>
          </p:grpSpPr>
          <p:sp>
            <p:nvSpPr>
              <p:cNvPr id="5" name="Rounded Rectangle 50">
                <a:extLst>
                  <a:ext uri="{FF2B5EF4-FFF2-40B4-BE49-F238E27FC236}">
                    <a16:creationId xmlns:a16="http://schemas.microsoft.com/office/drawing/2014/main" id="{400E83C2-237C-4722-8520-E398AFF4A74F}"/>
                  </a:ext>
                </a:extLst>
              </p:cNvPr>
              <p:cNvSpPr/>
              <p:nvPr/>
            </p:nvSpPr>
            <p:spPr>
              <a:xfrm>
                <a:off x="5154950" y="5235190"/>
                <a:ext cx="1437591" cy="617856"/>
              </a:xfrm>
              <a:prstGeom prst="round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28892" fontAlgn="auto">
                  <a:spcBef>
                    <a:spcPts val="0"/>
                  </a:spcBef>
                  <a:spcAft>
                    <a:spcPts val="0"/>
                  </a:spcAft>
                  <a:defRPr/>
                </a:pPr>
                <a:endParaRPr lang="en-US" dirty="0"/>
              </a:p>
            </p:txBody>
          </p:sp>
          <p:sp>
            <p:nvSpPr>
              <p:cNvPr id="6" name="TextBox 27">
                <a:extLst>
                  <a:ext uri="{FF2B5EF4-FFF2-40B4-BE49-F238E27FC236}">
                    <a16:creationId xmlns:a16="http://schemas.microsoft.com/office/drawing/2014/main" id="{F431BD6B-AE75-47D7-9989-403049DCFD95}"/>
                  </a:ext>
                </a:extLst>
              </p:cNvPr>
              <p:cNvSpPr txBox="1">
                <a:spLocks noChangeArrowheads="1"/>
              </p:cNvSpPr>
              <p:nvPr/>
            </p:nvSpPr>
            <p:spPr bwMode="auto">
              <a:xfrm>
                <a:off x="4441957" y="5258567"/>
                <a:ext cx="2900834" cy="52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400"/>
                  </a:spcBef>
                  <a:buFont typeface="Symbol" pitchFamily="18" charset="2"/>
                  <a:buChar char="-"/>
                  <a:defRPr sz="3200">
                    <a:solidFill>
                      <a:schemeClr val="tx1"/>
                    </a:solidFill>
                    <a:latin typeface="Arial" charset="0"/>
                    <a:cs typeface="Arial" charset="0"/>
                  </a:defRPr>
                </a:lvl1pPr>
                <a:lvl2pPr marL="742950" indent="-285750" eaLnBrk="0" hangingPunct="0">
                  <a:spcBef>
                    <a:spcPts val="400"/>
                  </a:spcBef>
                  <a:buFont typeface="Arial" charset="0"/>
                  <a:buChar char="•"/>
                  <a:defRPr sz="3000">
                    <a:solidFill>
                      <a:schemeClr val="tx1"/>
                    </a:solidFill>
                    <a:latin typeface="Arial" charset="0"/>
                    <a:cs typeface="Arial" charset="0"/>
                  </a:defRPr>
                </a:lvl2pPr>
                <a:lvl3pPr marL="1143000" indent="-228600" eaLnBrk="0" hangingPunct="0">
                  <a:spcBef>
                    <a:spcPts val="400"/>
                  </a:spcBef>
                  <a:buFont typeface="Courier New" pitchFamily="49" charset="0"/>
                  <a:buChar char="o"/>
                  <a:defRPr sz="2700">
                    <a:solidFill>
                      <a:schemeClr val="tx1"/>
                    </a:solidFill>
                    <a:latin typeface="Arial" charset="0"/>
                    <a:cs typeface="Arial" charset="0"/>
                  </a:defRPr>
                </a:lvl3pPr>
                <a:lvl4pPr marL="1600200" indent="-228600" eaLnBrk="0" hangingPunct="0">
                  <a:spcBef>
                    <a:spcPts val="400"/>
                  </a:spcBef>
                  <a:buFont typeface="Symbol" pitchFamily="18" charset="2"/>
                  <a:buChar char="-"/>
                  <a:defRPr sz="2700">
                    <a:solidFill>
                      <a:schemeClr val="tx1"/>
                    </a:solidFill>
                    <a:latin typeface="Arial" charset="0"/>
                    <a:cs typeface="Arial" charset="0"/>
                  </a:defRPr>
                </a:lvl4pPr>
                <a:lvl5pPr marL="2057400" indent="-228600" eaLnBrk="0" hangingPunct="0">
                  <a:spcBef>
                    <a:spcPts val="400"/>
                  </a:spcBef>
                  <a:buFont typeface="Arial" charset="0"/>
                  <a:buChar char="•"/>
                  <a:defRPr sz="2400">
                    <a:solidFill>
                      <a:schemeClr val="tx1"/>
                    </a:solidFill>
                    <a:latin typeface="Arial" charset="0"/>
                    <a:cs typeface="Arial" charset="0"/>
                  </a:defRPr>
                </a:lvl5pPr>
                <a:lvl6pPr marL="2514600" indent="-228600" defTabSz="1228725" eaLnBrk="0" fontAlgn="base" hangingPunct="0">
                  <a:spcBef>
                    <a:spcPts val="400"/>
                  </a:spcBef>
                  <a:spcAft>
                    <a:spcPct val="0"/>
                  </a:spcAft>
                  <a:buFont typeface="Arial" charset="0"/>
                  <a:buChar char="•"/>
                  <a:defRPr sz="2400">
                    <a:solidFill>
                      <a:schemeClr val="tx1"/>
                    </a:solidFill>
                    <a:latin typeface="Arial" charset="0"/>
                    <a:cs typeface="Arial" charset="0"/>
                  </a:defRPr>
                </a:lvl6pPr>
                <a:lvl7pPr marL="2971800" indent="-228600" defTabSz="1228725" eaLnBrk="0" fontAlgn="base" hangingPunct="0">
                  <a:spcBef>
                    <a:spcPts val="400"/>
                  </a:spcBef>
                  <a:spcAft>
                    <a:spcPct val="0"/>
                  </a:spcAft>
                  <a:buFont typeface="Arial" charset="0"/>
                  <a:buChar char="•"/>
                  <a:defRPr sz="2400">
                    <a:solidFill>
                      <a:schemeClr val="tx1"/>
                    </a:solidFill>
                    <a:latin typeface="Arial" charset="0"/>
                    <a:cs typeface="Arial" charset="0"/>
                  </a:defRPr>
                </a:lvl7pPr>
                <a:lvl8pPr marL="3429000" indent="-228600" defTabSz="1228725" eaLnBrk="0" fontAlgn="base" hangingPunct="0">
                  <a:spcBef>
                    <a:spcPts val="400"/>
                  </a:spcBef>
                  <a:spcAft>
                    <a:spcPct val="0"/>
                  </a:spcAft>
                  <a:buFont typeface="Arial" charset="0"/>
                  <a:buChar char="•"/>
                  <a:defRPr sz="2400">
                    <a:solidFill>
                      <a:schemeClr val="tx1"/>
                    </a:solidFill>
                    <a:latin typeface="Arial" charset="0"/>
                    <a:cs typeface="Arial" charset="0"/>
                  </a:defRPr>
                </a:lvl8pPr>
                <a:lvl9pPr marL="3886200" indent="-228600" defTabSz="1228725" eaLnBrk="0" fontAlgn="base" hangingPunct="0">
                  <a:spcBef>
                    <a:spcPts val="400"/>
                  </a:spcBef>
                  <a:spcAft>
                    <a:spcPct val="0"/>
                  </a:spcAft>
                  <a:buFont typeface="Arial" charset="0"/>
                  <a:buChar char="•"/>
                  <a:defRPr sz="2400">
                    <a:solidFill>
                      <a:schemeClr val="tx1"/>
                    </a:solidFill>
                    <a:latin typeface="Arial" charset="0"/>
                    <a:cs typeface="Arial" charset="0"/>
                  </a:defRPr>
                </a:lvl9pPr>
              </a:lstStyle>
              <a:p>
                <a:pPr algn="ctr" eaLnBrk="1" hangingPunct="1">
                  <a:spcBef>
                    <a:spcPct val="0"/>
                  </a:spcBef>
                  <a:buNone/>
                </a:pPr>
                <a:r>
                  <a:rPr lang="zh-CN" altLang="en-US" sz="1400" b="1" dirty="0">
                    <a:latin typeface="Microsoft JhengHei" panose="020B0604030504040204" pitchFamily="34" charset="-120"/>
                    <a:ea typeface="Microsoft JhengHei" panose="020B0604030504040204" pitchFamily="34" charset="-120"/>
                  </a:rPr>
                  <a:t>扩大研究区域</a:t>
                </a:r>
              </a:p>
              <a:p>
                <a:pPr algn="ctr" eaLnBrk="1" hangingPunct="1">
                  <a:spcBef>
                    <a:spcPct val="0"/>
                  </a:spcBef>
                  <a:buNone/>
                </a:pPr>
                <a:r>
                  <a:rPr lang="zh-CN" altLang="en-US" sz="1400" b="1" dirty="0">
                    <a:latin typeface="Microsoft JhengHei" panose="020B0604030504040204" pitchFamily="34" charset="-120"/>
                    <a:ea typeface="Microsoft JhengHei" panose="020B0604030504040204" pitchFamily="34" charset="-120"/>
                  </a:rPr>
                  <a:t>園区</a:t>
                </a:r>
              </a:p>
            </p:txBody>
          </p:sp>
        </p:grpSp>
        <p:grpSp>
          <p:nvGrpSpPr>
            <p:cNvPr id="8" name="Group 28">
              <a:extLst>
                <a:ext uri="{FF2B5EF4-FFF2-40B4-BE49-F238E27FC236}">
                  <a16:creationId xmlns:a16="http://schemas.microsoft.com/office/drawing/2014/main" id="{2213AD4E-F30A-4A33-8698-50DE5526A4A8}"/>
                </a:ext>
              </a:extLst>
            </p:cNvPr>
            <p:cNvGrpSpPr>
              <a:grpSpLocks/>
            </p:cNvGrpSpPr>
            <p:nvPr/>
          </p:nvGrpSpPr>
          <p:grpSpPr bwMode="auto">
            <a:xfrm>
              <a:off x="4098954" y="1735407"/>
              <a:ext cx="2401651" cy="616987"/>
              <a:chOff x="6912394" y="1394734"/>
              <a:chExt cx="2766527" cy="617856"/>
            </a:xfrm>
          </p:grpSpPr>
          <p:sp>
            <p:nvSpPr>
              <p:cNvPr id="9" name="Rounded Rectangle 16">
                <a:extLst>
                  <a:ext uri="{FF2B5EF4-FFF2-40B4-BE49-F238E27FC236}">
                    <a16:creationId xmlns:a16="http://schemas.microsoft.com/office/drawing/2014/main" id="{FAD896E9-8BD7-4855-865E-4DF4E82EAB21}"/>
                  </a:ext>
                </a:extLst>
              </p:cNvPr>
              <p:cNvSpPr/>
              <p:nvPr/>
            </p:nvSpPr>
            <p:spPr>
              <a:xfrm>
                <a:off x="7436031" y="1394734"/>
                <a:ext cx="1709497" cy="617856"/>
              </a:xfrm>
              <a:prstGeom prst="round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28892" fontAlgn="auto">
                  <a:spcBef>
                    <a:spcPts val="0"/>
                  </a:spcBef>
                  <a:spcAft>
                    <a:spcPts val="0"/>
                  </a:spcAft>
                  <a:defRPr/>
                </a:pPr>
                <a:endParaRPr lang="en-US" dirty="0"/>
              </a:p>
            </p:txBody>
          </p:sp>
          <p:sp>
            <p:nvSpPr>
              <p:cNvPr id="10" name="TextBox 30">
                <a:extLst>
                  <a:ext uri="{FF2B5EF4-FFF2-40B4-BE49-F238E27FC236}">
                    <a16:creationId xmlns:a16="http://schemas.microsoft.com/office/drawing/2014/main" id="{64E9582E-C887-4EB0-9055-81D4E602F188}"/>
                  </a:ext>
                </a:extLst>
              </p:cNvPr>
              <p:cNvSpPr txBox="1">
                <a:spLocks noChangeArrowheads="1"/>
              </p:cNvSpPr>
              <p:nvPr/>
            </p:nvSpPr>
            <p:spPr bwMode="auto">
              <a:xfrm>
                <a:off x="6912394" y="1446679"/>
                <a:ext cx="2766527" cy="52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400"/>
                  </a:spcBef>
                  <a:buFont typeface="Symbol" pitchFamily="18" charset="2"/>
                  <a:buChar char="-"/>
                  <a:defRPr sz="3200">
                    <a:solidFill>
                      <a:schemeClr val="tx1"/>
                    </a:solidFill>
                    <a:latin typeface="Arial" charset="0"/>
                    <a:cs typeface="Arial" charset="0"/>
                  </a:defRPr>
                </a:lvl1pPr>
                <a:lvl2pPr marL="742950" indent="-285750" eaLnBrk="0" hangingPunct="0">
                  <a:spcBef>
                    <a:spcPts val="400"/>
                  </a:spcBef>
                  <a:buFont typeface="Arial" charset="0"/>
                  <a:buChar char="•"/>
                  <a:defRPr sz="3000">
                    <a:solidFill>
                      <a:schemeClr val="tx1"/>
                    </a:solidFill>
                    <a:latin typeface="Arial" charset="0"/>
                    <a:cs typeface="Arial" charset="0"/>
                  </a:defRPr>
                </a:lvl2pPr>
                <a:lvl3pPr marL="1143000" indent="-228600" eaLnBrk="0" hangingPunct="0">
                  <a:spcBef>
                    <a:spcPts val="400"/>
                  </a:spcBef>
                  <a:buFont typeface="Courier New" pitchFamily="49" charset="0"/>
                  <a:buChar char="o"/>
                  <a:defRPr sz="2700">
                    <a:solidFill>
                      <a:schemeClr val="tx1"/>
                    </a:solidFill>
                    <a:latin typeface="Arial" charset="0"/>
                    <a:cs typeface="Arial" charset="0"/>
                  </a:defRPr>
                </a:lvl3pPr>
                <a:lvl4pPr marL="1600200" indent="-228600" eaLnBrk="0" hangingPunct="0">
                  <a:spcBef>
                    <a:spcPts val="400"/>
                  </a:spcBef>
                  <a:buFont typeface="Symbol" pitchFamily="18" charset="2"/>
                  <a:buChar char="-"/>
                  <a:defRPr sz="2700">
                    <a:solidFill>
                      <a:schemeClr val="tx1"/>
                    </a:solidFill>
                    <a:latin typeface="Arial" charset="0"/>
                    <a:cs typeface="Arial" charset="0"/>
                  </a:defRPr>
                </a:lvl4pPr>
                <a:lvl5pPr marL="2057400" indent="-228600" eaLnBrk="0" hangingPunct="0">
                  <a:spcBef>
                    <a:spcPts val="400"/>
                  </a:spcBef>
                  <a:buFont typeface="Arial" charset="0"/>
                  <a:buChar char="•"/>
                  <a:defRPr sz="2400">
                    <a:solidFill>
                      <a:schemeClr val="tx1"/>
                    </a:solidFill>
                    <a:latin typeface="Arial" charset="0"/>
                    <a:cs typeface="Arial" charset="0"/>
                  </a:defRPr>
                </a:lvl5pPr>
                <a:lvl6pPr marL="2514600" indent="-228600" defTabSz="1228725" eaLnBrk="0" fontAlgn="base" hangingPunct="0">
                  <a:spcBef>
                    <a:spcPts val="400"/>
                  </a:spcBef>
                  <a:spcAft>
                    <a:spcPct val="0"/>
                  </a:spcAft>
                  <a:buFont typeface="Arial" charset="0"/>
                  <a:buChar char="•"/>
                  <a:defRPr sz="2400">
                    <a:solidFill>
                      <a:schemeClr val="tx1"/>
                    </a:solidFill>
                    <a:latin typeface="Arial" charset="0"/>
                    <a:cs typeface="Arial" charset="0"/>
                  </a:defRPr>
                </a:lvl6pPr>
                <a:lvl7pPr marL="2971800" indent="-228600" defTabSz="1228725" eaLnBrk="0" fontAlgn="base" hangingPunct="0">
                  <a:spcBef>
                    <a:spcPts val="400"/>
                  </a:spcBef>
                  <a:spcAft>
                    <a:spcPct val="0"/>
                  </a:spcAft>
                  <a:buFont typeface="Arial" charset="0"/>
                  <a:buChar char="•"/>
                  <a:defRPr sz="2400">
                    <a:solidFill>
                      <a:schemeClr val="tx1"/>
                    </a:solidFill>
                    <a:latin typeface="Arial" charset="0"/>
                    <a:cs typeface="Arial" charset="0"/>
                  </a:defRPr>
                </a:lvl7pPr>
                <a:lvl8pPr marL="3429000" indent="-228600" defTabSz="1228725" eaLnBrk="0" fontAlgn="base" hangingPunct="0">
                  <a:spcBef>
                    <a:spcPts val="400"/>
                  </a:spcBef>
                  <a:spcAft>
                    <a:spcPct val="0"/>
                  </a:spcAft>
                  <a:buFont typeface="Arial" charset="0"/>
                  <a:buChar char="•"/>
                  <a:defRPr sz="2400">
                    <a:solidFill>
                      <a:schemeClr val="tx1"/>
                    </a:solidFill>
                    <a:latin typeface="Arial" charset="0"/>
                    <a:cs typeface="Arial" charset="0"/>
                  </a:defRPr>
                </a:lvl8pPr>
                <a:lvl9pPr marL="3886200" indent="-228600" defTabSz="1228725" eaLnBrk="0" fontAlgn="base" hangingPunct="0">
                  <a:spcBef>
                    <a:spcPts val="400"/>
                  </a:spcBef>
                  <a:spcAft>
                    <a:spcPct val="0"/>
                  </a:spcAft>
                  <a:buFont typeface="Arial" charset="0"/>
                  <a:buChar char="•"/>
                  <a:defRPr sz="2400">
                    <a:solidFill>
                      <a:schemeClr val="tx1"/>
                    </a:solidFill>
                    <a:latin typeface="Arial" charset="0"/>
                    <a:cs typeface="Arial" charset="0"/>
                  </a:defRPr>
                </a:lvl9pPr>
              </a:lstStyle>
              <a:p>
                <a:pPr algn="ctr" eaLnBrk="1" hangingPunct="1">
                  <a:spcBef>
                    <a:spcPct val="0"/>
                  </a:spcBef>
                  <a:buFontTx/>
                  <a:buNone/>
                </a:pPr>
                <a:r>
                  <a:rPr lang="zh-CN" altLang="en-US" sz="1400" b="1" dirty="0">
                    <a:latin typeface="Microsoft JhengHei" panose="020B0604030504040204" pitchFamily="34" charset="-120"/>
                    <a:ea typeface="Microsoft JhengHei" panose="020B0604030504040204" pitchFamily="34" charset="-120"/>
                  </a:rPr>
                  <a:t>以前的研究区域</a:t>
                </a:r>
              </a:p>
              <a:p>
                <a:pPr algn="ctr" eaLnBrk="1" hangingPunct="1">
                  <a:spcBef>
                    <a:spcPct val="0"/>
                  </a:spcBef>
                  <a:buFontTx/>
                  <a:buNone/>
                </a:pPr>
                <a:r>
                  <a:rPr lang="zh-CN" altLang="en-US" sz="1400" b="1" dirty="0">
                    <a:latin typeface="Microsoft JhengHei" panose="020B0604030504040204" pitchFamily="34" charset="-120"/>
                    <a:ea typeface="Microsoft JhengHei" panose="020B0604030504040204" pitchFamily="34" charset="-120"/>
                  </a:rPr>
                  <a:t>综合医院</a:t>
                </a:r>
              </a:p>
            </p:txBody>
          </p:sp>
        </p:grpSp>
        <p:cxnSp>
          <p:nvCxnSpPr>
            <p:cNvPr id="11" name="Straight Connector 10">
              <a:extLst>
                <a:ext uri="{FF2B5EF4-FFF2-40B4-BE49-F238E27FC236}">
                  <a16:creationId xmlns:a16="http://schemas.microsoft.com/office/drawing/2014/main" id="{6B4265E2-AC1F-4B73-987F-0BC0F691F8A8}"/>
                </a:ext>
              </a:extLst>
            </p:cNvPr>
            <p:cNvCxnSpPr>
              <a:cxnSpLocks/>
            </p:cNvCxnSpPr>
            <p:nvPr/>
          </p:nvCxnSpPr>
          <p:spPr>
            <a:xfrm>
              <a:off x="4890858" y="2352393"/>
              <a:ext cx="0" cy="7393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E25DE01-6418-40BE-8FC7-14E5A5681B06}"/>
                </a:ext>
              </a:extLst>
            </p:cNvPr>
            <p:cNvCxnSpPr>
              <a:cxnSpLocks/>
            </p:cNvCxnSpPr>
            <p:nvPr/>
          </p:nvCxnSpPr>
          <p:spPr>
            <a:xfrm>
              <a:off x="2873449" y="4289513"/>
              <a:ext cx="0" cy="6509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0734E409-CF3A-4E23-8EDD-3630196EB421}"/>
              </a:ext>
            </a:extLst>
          </p:cNvPr>
          <p:cNvSpPr/>
          <p:nvPr/>
        </p:nvSpPr>
        <p:spPr>
          <a:xfrm>
            <a:off x="6056033" y="0"/>
            <a:ext cx="1890261" cy="369332"/>
          </a:xfrm>
          <a:prstGeom prst="rect">
            <a:avLst/>
          </a:prstGeom>
        </p:spPr>
        <p:txBody>
          <a:bodyPr wrap="none">
            <a:spAutoFit/>
          </a:bodyPr>
          <a:lstStyle/>
          <a:p>
            <a:r>
              <a:rPr lang="zh-CN" altLang="en-US" b="1" spc="100" dirty="0">
                <a:solidFill>
                  <a:schemeClr val="bg1"/>
                </a:solidFill>
                <a:latin typeface="Microsoft JhengHei" panose="020B0604030504040204" pitchFamily="34" charset="-120"/>
                <a:ea typeface="Microsoft JhengHei" panose="020B0604030504040204" pitchFamily="34" charset="-120"/>
              </a:rPr>
              <a:t>医院可行性研究</a:t>
            </a:r>
            <a:endParaRPr lang="en-US" dirty="0"/>
          </a:p>
        </p:txBody>
      </p:sp>
    </p:spTree>
    <p:extLst>
      <p:ext uri="{BB962C8B-B14F-4D97-AF65-F5344CB8AC3E}">
        <p14:creationId xmlns:p14="http://schemas.microsoft.com/office/powerpoint/2010/main" val="24691865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ular Callout 5"/>
          <p:cNvSpPr/>
          <p:nvPr/>
        </p:nvSpPr>
        <p:spPr>
          <a:xfrm>
            <a:off x="333375" y="1755988"/>
            <a:ext cx="8569085" cy="4429479"/>
          </a:xfrm>
          <a:prstGeom prst="wedgeRectCallout">
            <a:avLst>
              <a:gd name="adj1" fmla="val -21581"/>
              <a:gd name="adj2" fmla="val 48649"/>
            </a:avLst>
          </a:prstGeom>
          <a:solidFill>
            <a:schemeClr val="bg1"/>
          </a:solidFill>
          <a:ln>
            <a:solidFill>
              <a:srgbClr val="E6652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5753" y="791008"/>
            <a:ext cx="8532494" cy="1029179"/>
          </a:xfrm>
        </p:spPr>
        <p:txBody>
          <a:bodyPr anchor="t"/>
          <a:lstStyle/>
          <a:p>
            <a:r>
              <a:rPr lang="en-US" dirty="0"/>
              <a:t>Purpose of the Feasibility Study</a:t>
            </a:r>
            <a:br>
              <a:rPr lang="en-US" dirty="0"/>
            </a:br>
            <a:r>
              <a:rPr lang="zh-CN" altLang="en-US" dirty="0">
                <a:solidFill>
                  <a:schemeClr val="tx1">
                    <a:lumMod val="50000"/>
                    <a:lumOff val="50000"/>
                  </a:schemeClr>
                </a:solidFill>
                <a:latin typeface="Microsoft JhengHei" panose="020B0604030504040204" pitchFamily="34" charset="-120"/>
                <a:ea typeface="Microsoft JhengHei" panose="020B0604030504040204" pitchFamily="34" charset="-120"/>
              </a:rPr>
              <a:t>可行性研究的目的</a:t>
            </a:r>
            <a:endParaRPr lang="en-US" dirty="0"/>
          </a:p>
        </p:txBody>
      </p:sp>
      <p:sp>
        <p:nvSpPr>
          <p:cNvPr id="5" name="Rectangle 4">
            <a:extLst>
              <a:ext uri="{FF2B5EF4-FFF2-40B4-BE49-F238E27FC236}">
                <a16:creationId xmlns:a16="http://schemas.microsoft.com/office/drawing/2014/main" id="{443D0F29-405E-4654-B5EB-F96F0FB18A08}"/>
              </a:ext>
            </a:extLst>
          </p:cNvPr>
          <p:cNvSpPr/>
          <p:nvPr/>
        </p:nvSpPr>
        <p:spPr>
          <a:xfrm>
            <a:off x="333373" y="1740670"/>
            <a:ext cx="8569087" cy="4247317"/>
          </a:xfrm>
          <a:prstGeom prst="rect">
            <a:avLst/>
          </a:prstGeom>
        </p:spPr>
        <p:txBody>
          <a:bodyPr wrap="square">
            <a:spAutoFit/>
          </a:bodyPr>
          <a:lstStyle/>
          <a:p>
            <a:pPr marL="457200" lvl="0" indent="-457200">
              <a:buFont typeface="Arial" panose="020B0604020202020204" pitchFamily="34" charset="0"/>
              <a:buChar char="•"/>
            </a:pPr>
            <a:r>
              <a:rPr lang="en-US" b="1" dirty="0"/>
              <a:t>Effectively</a:t>
            </a:r>
            <a:r>
              <a:rPr lang="en-US" dirty="0"/>
              <a:t> respond to the Board Motion 						</a:t>
            </a:r>
          </a:p>
          <a:p>
            <a:pPr lvl="1"/>
            <a:r>
              <a:rPr lang="zh-TW" altLang="en-US" b="1" dirty="0">
                <a:solidFill>
                  <a:schemeClr val="tx1">
                    <a:lumMod val="50000"/>
                    <a:lumOff val="50000"/>
                  </a:schemeClr>
                </a:solidFill>
                <a:latin typeface="Microsoft JhengHei" panose="020B0604030504040204" pitchFamily="34" charset="-120"/>
                <a:ea typeface="Microsoft JhengHei" panose="020B0604030504040204" pitchFamily="34" charset="-120"/>
              </a:rPr>
              <a:t>有效回应理監會動議</a:t>
            </a:r>
            <a:endParaRPr lang="en-US" altLang="zh-TW" b="1" dirty="0">
              <a:solidFill>
                <a:schemeClr val="tx1">
                  <a:lumMod val="50000"/>
                  <a:lumOff val="50000"/>
                </a:schemeClr>
              </a:solidFill>
              <a:latin typeface="Microsoft JhengHei" panose="020B0604030504040204" pitchFamily="34" charset="-120"/>
              <a:ea typeface="Microsoft JhengHei" panose="020B0604030504040204" pitchFamily="34" charset="-120"/>
            </a:endParaRPr>
          </a:p>
          <a:p>
            <a:pPr lvl="1"/>
            <a:endParaRPr lang="en-US" b="1" dirty="0">
              <a:solidFill>
                <a:schemeClr val="tx1">
                  <a:lumMod val="50000"/>
                  <a:lumOff val="50000"/>
                </a:schemeClr>
              </a:solidFill>
              <a:latin typeface="Microsoft JhengHei" panose="020B0604030504040204" pitchFamily="34" charset="-120"/>
              <a:ea typeface="Microsoft JhengHei" panose="020B0604030504040204" pitchFamily="34" charset="-120"/>
            </a:endParaRPr>
          </a:p>
          <a:p>
            <a:pPr marL="457200" lvl="0" indent="-457200">
              <a:buFont typeface="Arial" panose="020B0604020202020204" pitchFamily="34" charset="0"/>
              <a:buChar char="•"/>
            </a:pPr>
            <a:r>
              <a:rPr lang="en-US" b="1" dirty="0"/>
              <a:t>Analyze</a:t>
            </a:r>
            <a:r>
              <a:rPr lang="en-US" dirty="0"/>
              <a:t> the re-use of General Hospital and develop 3 </a:t>
            </a:r>
            <a:r>
              <a:rPr lang="en-US" b="1" dirty="0"/>
              <a:t>financially feasible alternatives</a:t>
            </a:r>
            <a:r>
              <a:rPr lang="en-US" dirty="0"/>
              <a:t> for consideration based on technical and community input from cross-disciplinary team  </a:t>
            </a:r>
          </a:p>
          <a:p>
            <a:pPr lvl="1"/>
            <a:r>
              <a:rPr lang="zh-CN" altLang="en-US" b="1" dirty="0">
                <a:solidFill>
                  <a:schemeClr val="tx1">
                    <a:lumMod val="50000"/>
                    <a:lumOff val="50000"/>
                  </a:schemeClr>
                </a:solidFill>
                <a:latin typeface="Microsoft JhengHei" panose="020B0604030504040204" pitchFamily="34" charset="-120"/>
                <a:ea typeface="Microsoft JhengHei" panose="020B0604030504040204" pitchFamily="34" charset="-120"/>
              </a:rPr>
              <a:t>分析综合医院的再利用根据跨学科团队的技术和社区意见，并开发</a:t>
            </a:r>
            <a:r>
              <a:rPr lang="en-US" altLang="zh-CN" b="1" dirty="0">
                <a:solidFill>
                  <a:schemeClr val="tx1">
                    <a:lumMod val="50000"/>
                    <a:lumOff val="50000"/>
                  </a:schemeClr>
                </a:solidFill>
                <a:latin typeface="Microsoft JhengHei" panose="020B0604030504040204" pitchFamily="34" charset="-120"/>
                <a:ea typeface="Microsoft JhengHei" panose="020B0604030504040204" pitchFamily="34" charset="-120"/>
              </a:rPr>
              <a:t>3</a:t>
            </a:r>
            <a:r>
              <a:rPr lang="zh-CN" altLang="en-US" b="1" dirty="0">
                <a:solidFill>
                  <a:schemeClr val="tx1">
                    <a:lumMod val="50000"/>
                    <a:lumOff val="50000"/>
                  </a:schemeClr>
                </a:solidFill>
                <a:latin typeface="Microsoft JhengHei" panose="020B0604030504040204" pitchFamily="34" charset="-120"/>
                <a:ea typeface="Microsoft JhengHei" panose="020B0604030504040204" pitchFamily="34" charset="-120"/>
              </a:rPr>
              <a:t>个经济上可行的替代方案供考虑</a:t>
            </a:r>
            <a:endParaRPr lang="en-US" altLang="zh-CN" b="1" dirty="0">
              <a:solidFill>
                <a:schemeClr val="tx1">
                  <a:lumMod val="50000"/>
                  <a:lumOff val="50000"/>
                </a:schemeClr>
              </a:solidFill>
              <a:latin typeface="Microsoft JhengHei" panose="020B0604030504040204" pitchFamily="34" charset="-120"/>
              <a:ea typeface="Microsoft JhengHei" panose="020B0604030504040204" pitchFamily="34" charset="-120"/>
            </a:endParaRPr>
          </a:p>
          <a:p>
            <a:pPr lvl="1"/>
            <a:endParaRPr lang="en-US" dirty="0">
              <a:solidFill>
                <a:schemeClr val="tx1">
                  <a:lumMod val="50000"/>
                  <a:lumOff val="50000"/>
                </a:schemeClr>
              </a:solidFill>
            </a:endParaRPr>
          </a:p>
          <a:p>
            <a:pPr marL="457200" lvl="0" indent="-457200">
              <a:buFont typeface="Arial" panose="020B0604020202020204" pitchFamily="34" charset="0"/>
              <a:buChar char="•"/>
            </a:pPr>
            <a:r>
              <a:rPr lang="en-US" b="1" dirty="0"/>
              <a:t>Develop a roadmap for implementation </a:t>
            </a:r>
            <a:r>
              <a:rPr lang="en-US" dirty="0"/>
              <a:t>for the reuse of General Hospital and West Campus</a:t>
            </a:r>
          </a:p>
          <a:p>
            <a:pPr marL="457200" lvl="2"/>
            <a:r>
              <a:rPr lang="zh-CN" altLang="en-US" b="1" dirty="0">
                <a:solidFill>
                  <a:schemeClr val="tx1">
                    <a:lumMod val="50000"/>
                    <a:lumOff val="50000"/>
                  </a:schemeClr>
                </a:solidFill>
                <a:latin typeface="Microsoft JhengHei" panose="020B0604030504040204" pitchFamily="34" charset="-120"/>
                <a:ea typeface="Microsoft JhengHei" panose="020B0604030504040204" pitchFamily="34" charset="-120"/>
              </a:rPr>
              <a:t>制定实施再利用的路线图综合医院和園区</a:t>
            </a:r>
            <a:endParaRPr lang="en-US" altLang="zh-CN" b="1" dirty="0">
              <a:solidFill>
                <a:schemeClr val="tx1">
                  <a:lumMod val="50000"/>
                  <a:lumOff val="50000"/>
                </a:schemeClr>
              </a:solidFill>
              <a:latin typeface="Microsoft JhengHei" panose="020B0604030504040204" pitchFamily="34" charset="-120"/>
              <a:ea typeface="Microsoft JhengHei" panose="020B0604030504040204" pitchFamily="34" charset="-120"/>
            </a:endParaRPr>
          </a:p>
          <a:p>
            <a:pPr marL="457200" lvl="2"/>
            <a:endParaRPr lang="en-US" i="1" dirty="0">
              <a:solidFill>
                <a:schemeClr val="tx1">
                  <a:lumMod val="50000"/>
                  <a:lumOff val="50000"/>
                </a:schemeClr>
              </a:solidFill>
            </a:endParaRPr>
          </a:p>
          <a:p>
            <a:pPr lvl="1" indent="-457200">
              <a:buFont typeface="Arial" panose="020B0604020202020204" pitchFamily="34" charset="0"/>
              <a:buChar char="•"/>
            </a:pPr>
            <a:r>
              <a:rPr lang="en-US" b="1" dirty="0"/>
              <a:t>Engage</a:t>
            </a:r>
            <a:r>
              <a:rPr lang="en-US" dirty="0"/>
              <a:t> County and community stakeholders throughout the process</a:t>
            </a:r>
          </a:p>
          <a:p>
            <a:pPr marL="457200" lvl="3"/>
            <a:r>
              <a:rPr lang="zh-CN" altLang="en-US" b="1" dirty="0">
                <a:solidFill>
                  <a:schemeClr val="tx1">
                    <a:lumMod val="50000"/>
                    <a:lumOff val="50000"/>
                  </a:schemeClr>
                </a:solidFill>
                <a:latin typeface="Microsoft JhengHei" panose="020B0604030504040204" pitchFamily="34" charset="-120"/>
                <a:ea typeface="Microsoft JhengHei" panose="020B0604030504040204" pitchFamily="34" charset="-120"/>
              </a:rPr>
              <a:t>連結在整个过程中县和社区利益相关者</a:t>
            </a:r>
            <a:endParaRPr lang="en-US" dirty="0">
              <a:latin typeface="Microsoft JhengHei" panose="020B0604030504040204" pitchFamily="34" charset="-120"/>
              <a:ea typeface="Microsoft JhengHei" panose="020B0604030504040204" pitchFamily="34" charset="-120"/>
            </a:endParaRPr>
          </a:p>
        </p:txBody>
      </p:sp>
      <p:sp>
        <p:nvSpPr>
          <p:cNvPr id="7" name="Rectangle 6">
            <a:extLst>
              <a:ext uri="{FF2B5EF4-FFF2-40B4-BE49-F238E27FC236}">
                <a16:creationId xmlns:a16="http://schemas.microsoft.com/office/drawing/2014/main" id="{E1349B6E-997B-4EB0-BD21-0E9F5F0D4AE6}"/>
              </a:ext>
            </a:extLst>
          </p:cNvPr>
          <p:cNvSpPr/>
          <p:nvPr/>
        </p:nvSpPr>
        <p:spPr>
          <a:xfrm>
            <a:off x="6056033" y="0"/>
            <a:ext cx="1890261" cy="369332"/>
          </a:xfrm>
          <a:prstGeom prst="rect">
            <a:avLst/>
          </a:prstGeom>
        </p:spPr>
        <p:txBody>
          <a:bodyPr wrap="none">
            <a:spAutoFit/>
          </a:bodyPr>
          <a:lstStyle/>
          <a:p>
            <a:r>
              <a:rPr lang="zh-CN" altLang="en-US" b="1" spc="100" dirty="0">
                <a:solidFill>
                  <a:schemeClr val="bg1"/>
                </a:solidFill>
                <a:latin typeface="Microsoft JhengHei" panose="020B0604030504040204" pitchFamily="34" charset="-120"/>
                <a:ea typeface="Microsoft JhengHei" panose="020B0604030504040204" pitchFamily="34" charset="-120"/>
              </a:rPr>
              <a:t>医院可行性研究</a:t>
            </a:r>
            <a:endParaRPr lang="en-US" dirty="0"/>
          </a:p>
        </p:txBody>
      </p:sp>
    </p:spTree>
    <p:extLst>
      <p:ext uri="{BB962C8B-B14F-4D97-AF65-F5344CB8AC3E}">
        <p14:creationId xmlns:p14="http://schemas.microsoft.com/office/powerpoint/2010/main" val="37307969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39EDA0B-C6CD-4AF8-9DC6-FBC01692EC11}"/>
              </a:ext>
            </a:extLst>
          </p:cNvPr>
          <p:cNvSpPr>
            <a:spLocks noGrp="1"/>
          </p:cNvSpPr>
          <p:nvPr>
            <p:ph type="title"/>
          </p:nvPr>
        </p:nvSpPr>
        <p:spPr>
          <a:xfrm>
            <a:off x="305753" y="791008"/>
            <a:ext cx="8532494" cy="1029179"/>
          </a:xfrm>
        </p:spPr>
        <p:txBody>
          <a:bodyPr anchor="t">
            <a:normAutofit fontScale="90000"/>
          </a:bodyPr>
          <a:lstStyle/>
          <a:p>
            <a:r>
              <a:rPr lang="en-US" dirty="0"/>
              <a:t>Why was the scope extended to West Campus? </a:t>
            </a:r>
            <a:br>
              <a:rPr lang="en-US" dirty="0"/>
            </a:br>
            <a:r>
              <a:rPr lang="zh-CN" altLang="en-US" dirty="0">
                <a:solidFill>
                  <a:schemeClr val="tx1">
                    <a:lumMod val="50000"/>
                    <a:lumOff val="50000"/>
                  </a:schemeClr>
                </a:solidFill>
                <a:latin typeface="Microsoft JhengHei" panose="020B0604030504040204" pitchFamily="34" charset="-120"/>
                <a:ea typeface="Microsoft JhengHei" panose="020B0604030504040204" pitchFamily="34" charset="-120"/>
              </a:rPr>
              <a:t>为什么范围扩展到園区？</a:t>
            </a:r>
            <a:br>
              <a:rPr lang="en-US" dirty="0"/>
            </a:br>
            <a:endParaRPr lang="en-US" dirty="0"/>
          </a:p>
        </p:txBody>
      </p:sp>
      <p:sp>
        <p:nvSpPr>
          <p:cNvPr id="5" name="Rectangular Callout 5">
            <a:extLst>
              <a:ext uri="{FF2B5EF4-FFF2-40B4-BE49-F238E27FC236}">
                <a16:creationId xmlns:a16="http://schemas.microsoft.com/office/drawing/2014/main" id="{A1721827-8958-46EC-9B55-3AAD273C4A82}"/>
              </a:ext>
            </a:extLst>
          </p:cNvPr>
          <p:cNvSpPr/>
          <p:nvPr/>
        </p:nvSpPr>
        <p:spPr>
          <a:xfrm>
            <a:off x="333375" y="1635461"/>
            <a:ext cx="8569085" cy="4543667"/>
          </a:xfrm>
          <a:prstGeom prst="wedgeRectCallout">
            <a:avLst>
              <a:gd name="adj1" fmla="val -21581"/>
              <a:gd name="adj2" fmla="val 48649"/>
            </a:avLst>
          </a:prstGeom>
          <a:solidFill>
            <a:schemeClr val="bg1"/>
          </a:solidFill>
          <a:ln>
            <a:solidFill>
              <a:srgbClr val="E6652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F7F480E-AB8A-483C-BBB8-823B697E6B06}"/>
              </a:ext>
            </a:extLst>
          </p:cNvPr>
          <p:cNvSpPr/>
          <p:nvPr/>
        </p:nvSpPr>
        <p:spPr>
          <a:xfrm>
            <a:off x="333373" y="1644698"/>
            <a:ext cx="8569087" cy="4862870"/>
          </a:xfrm>
          <a:prstGeom prst="rect">
            <a:avLst/>
          </a:prstGeom>
        </p:spPr>
        <p:txBody>
          <a:bodyPr wrap="square">
            <a:spAutoFit/>
          </a:bodyPr>
          <a:lstStyle/>
          <a:p>
            <a:pPr marL="457200" lvl="0" indent="-457200">
              <a:buFont typeface="Arial" panose="020B0604020202020204" pitchFamily="34" charset="0"/>
              <a:buChar char="•"/>
            </a:pPr>
            <a:r>
              <a:rPr lang="en-US" b="1" dirty="0"/>
              <a:t>Support General Hospital re-use and provide expanded  opportunities</a:t>
            </a:r>
          </a:p>
          <a:p>
            <a:r>
              <a:rPr lang="en-US" i="1" dirty="0">
                <a:solidFill>
                  <a:schemeClr val="tx1">
                    <a:lumMod val="50000"/>
                    <a:lumOff val="50000"/>
                  </a:schemeClr>
                </a:solidFill>
              </a:rPr>
              <a:t>	</a:t>
            </a:r>
            <a:r>
              <a:rPr lang="zh-CN" altLang="en-US" b="1" dirty="0">
                <a:solidFill>
                  <a:schemeClr val="tx1">
                    <a:lumMod val="50000"/>
                    <a:lumOff val="50000"/>
                  </a:schemeClr>
                </a:solidFill>
                <a:latin typeface="Microsoft JhengHei" panose="020B0604030504040204" pitchFamily="34" charset="-120"/>
                <a:ea typeface="Microsoft JhengHei" panose="020B0604030504040204" pitchFamily="34" charset="-120"/>
              </a:rPr>
              <a:t>支持综合医院重复使用并提供更多机会</a:t>
            </a:r>
            <a:endParaRPr lang="en-US" altLang="zh-TW" b="1" dirty="0">
              <a:solidFill>
                <a:schemeClr val="tx1">
                  <a:lumMod val="50000"/>
                  <a:lumOff val="50000"/>
                </a:schemeClr>
              </a:solidFill>
              <a:latin typeface="Microsoft JhengHei" panose="020B0604030504040204" pitchFamily="34" charset="-120"/>
              <a:ea typeface="Microsoft JhengHei" panose="020B0604030504040204" pitchFamily="34" charset="-120"/>
            </a:endParaRPr>
          </a:p>
          <a:p>
            <a:pPr lvl="0"/>
            <a:endParaRPr lang="en-US" sz="1000" b="1" dirty="0"/>
          </a:p>
          <a:p>
            <a:pPr marL="457200" lvl="0" indent="-457200">
              <a:spcBef>
                <a:spcPts val="300"/>
              </a:spcBef>
              <a:buFont typeface="Arial" panose="020B0604020202020204" pitchFamily="34" charset="0"/>
              <a:buChar char="•"/>
            </a:pPr>
            <a:r>
              <a:rPr lang="en-US" b="1" dirty="0"/>
              <a:t>Support integration of General Hospital re-use into the surrounding communities</a:t>
            </a:r>
          </a:p>
          <a:p>
            <a:pPr lvl="1"/>
            <a:r>
              <a:rPr lang="zh-CN" altLang="en-US" b="1" dirty="0">
                <a:solidFill>
                  <a:schemeClr val="tx1">
                    <a:lumMod val="50000"/>
                    <a:lumOff val="50000"/>
                  </a:schemeClr>
                </a:solidFill>
                <a:latin typeface="Microsoft JhengHei" panose="020B0604030504040204" pitchFamily="34" charset="-120"/>
                <a:ea typeface="Microsoft JhengHei" panose="020B0604030504040204" pitchFamily="34" charset="-120"/>
              </a:rPr>
              <a:t>支持综合医院重复使用到周围社区</a:t>
            </a:r>
            <a:endParaRPr lang="en-US" altLang="zh-CN" b="1" dirty="0">
              <a:solidFill>
                <a:schemeClr val="tx1">
                  <a:lumMod val="50000"/>
                  <a:lumOff val="50000"/>
                </a:schemeClr>
              </a:solidFill>
              <a:latin typeface="Microsoft JhengHei" panose="020B0604030504040204" pitchFamily="34" charset="-120"/>
              <a:ea typeface="Microsoft JhengHei" panose="020B0604030504040204" pitchFamily="34" charset="-120"/>
            </a:endParaRPr>
          </a:p>
          <a:p>
            <a:pPr lvl="1"/>
            <a:endParaRPr lang="en-US" altLang="zh-CN" sz="1000" b="1" dirty="0">
              <a:solidFill>
                <a:schemeClr val="tx1">
                  <a:lumMod val="50000"/>
                  <a:lumOff val="50000"/>
                </a:schemeClr>
              </a:solidFill>
              <a:latin typeface="Microsoft JhengHei" panose="020B0604030504040204" pitchFamily="34" charset="-120"/>
              <a:ea typeface="Microsoft JhengHei" panose="020B0604030504040204" pitchFamily="34" charset="-120"/>
            </a:endParaRPr>
          </a:p>
          <a:p>
            <a:pPr marL="461963" lvl="1" indent="-461963">
              <a:buFont typeface="Arial" panose="020B0604020202020204" pitchFamily="34" charset="0"/>
              <a:buChar char="•"/>
            </a:pPr>
            <a:r>
              <a:rPr lang="en-US" b="1" dirty="0"/>
              <a:t>Set aside areas for future County needs</a:t>
            </a:r>
          </a:p>
          <a:p>
            <a:pPr lvl="1"/>
            <a:r>
              <a:rPr lang="zh-CN" altLang="en-US" b="1" dirty="0">
                <a:solidFill>
                  <a:schemeClr val="tx1">
                    <a:lumMod val="50000"/>
                    <a:lumOff val="50000"/>
                  </a:schemeClr>
                </a:solidFill>
                <a:latin typeface="Microsoft JhengHei" panose="020B0604030504040204" pitchFamily="34" charset="-120"/>
                <a:ea typeface="Microsoft JhengHei" panose="020B0604030504040204" pitchFamily="34" charset="-120"/>
              </a:rPr>
              <a:t>留出未来县需求的区域</a:t>
            </a:r>
            <a:endParaRPr lang="en-US" altLang="zh-CN" b="1" dirty="0">
              <a:solidFill>
                <a:schemeClr val="tx1">
                  <a:lumMod val="50000"/>
                  <a:lumOff val="50000"/>
                </a:schemeClr>
              </a:solidFill>
              <a:latin typeface="Microsoft JhengHei" panose="020B0604030504040204" pitchFamily="34" charset="-120"/>
              <a:ea typeface="Microsoft JhengHei" panose="020B0604030504040204" pitchFamily="34" charset="-120"/>
            </a:endParaRPr>
          </a:p>
          <a:p>
            <a:pPr lvl="1"/>
            <a:endParaRPr lang="en-US" altLang="zh-TW" sz="1000" b="1" dirty="0">
              <a:solidFill>
                <a:schemeClr val="tx1">
                  <a:lumMod val="50000"/>
                  <a:lumOff val="50000"/>
                </a:schemeClr>
              </a:solidFill>
              <a:latin typeface="Microsoft JhengHei" panose="020B0604030504040204" pitchFamily="34" charset="-120"/>
              <a:ea typeface="Microsoft JhengHei" panose="020B0604030504040204" pitchFamily="34" charset="-120"/>
            </a:endParaRPr>
          </a:p>
          <a:p>
            <a:pPr marL="457200" lvl="0" indent="-457200">
              <a:spcBef>
                <a:spcPts val="300"/>
              </a:spcBef>
              <a:buFont typeface="Arial" panose="020B0604020202020204" pitchFamily="34" charset="0"/>
              <a:buChar char="•"/>
            </a:pPr>
            <a:r>
              <a:rPr lang="en-US" b="1" dirty="0"/>
              <a:t>Increase connectivity with other capital projects on the LAC+USC Medical Campus</a:t>
            </a:r>
          </a:p>
          <a:p>
            <a:pPr lvl="1"/>
            <a:r>
              <a:rPr lang="zh-TW" altLang="en-US" b="1" dirty="0">
                <a:solidFill>
                  <a:schemeClr val="tx1">
                    <a:lumMod val="50000"/>
                    <a:lumOff val="50000"/>
                  </a:schemeClr>
                </a:solidFill>
                <a:latin typeface="Microsoft JhengHei" panose="020B0604030504040204" pitchFamily="34" charset="-120"/>
                <a:ea typeface="Microsoft JhengHei" panose="020B0604030504040204" pitchFamily="34" charset="-120"/>
              </a:rPr>
              <a:t>增加与</a:t>
            </a:r>
            <a:r>
              <a:rPr lang="en-US" altLang="zh-TW" b="1" dirty="0">
                <a:solidFill>
                  <a:schemeClr val="tx1">
                    <a:lumMod val="50000"/>
                    <a:lumOff val="50000"/>
                  </a:schemeClr>
                </a:solidFill>
                <a:latin typeface="Microsoft JhengHei" panose="020B0604030504040204" pitchFamily="34" charset="-120"/>
                <a:ea typeface="Microsoft JhengHei" panose="020B0604030504040204" pitchFamily="34" charset="-120"/>
              </a:rPr>
              <a:t>LAC + USC</a:t>
            </a:r>
            <a:r>
              <a:rPr lang="zh-TW" altLang="en-US" b="1" dirty="0">
                <a:solidFill>
                  <a:schemeClr val="tx1">
                    <a:lumMod val="50000"/>
                    <a:lumOff val="50000"/>
                  </a:schemeClr>
                </a:solidFill>
                <a:latin typeface="Microsoft JhengHei" panose="020B0604030504040204" pitchFamily="34" charset="-120"/>
                <a:ea typeface="Microsoft JhengHei" panose="020B0604030504040204" pitchFamily="34" charset="-120"/>
              </a:rPr>
              <a:t>醫療區的其他资本项目的连接</a:t>
            </a:r>
            <a:endParaRPr lang="en-US" altLang="zh-TW" b="1" dirty="0">
              <a:solidFill>
                <a:schemeClr val="tx1">
                  <a:lumMod val="50000"/>
                  <a:lumOff val="50000"/>
                </a:schemeClr>
              </a:solidFill>
              <a:latin typeface="Microsoft JhengHei" panose="020B0604030504040204" pitchFamily="34" charset="-120"/>
              <a:ea typeface="Microsoft JhengHei" panose="020B0604030504040204" pitchFamily="34" charset="-120"/>
            </a:endParaRPr>
          </a:p>
          <a:p>
            <a:pPr lvl="1"/>
            <a:endParaRPr lang="en-US" altLang="zh-TW" b="1" dirty="0">
              <a:solidFill>
                <a:srgbClr val="00B0F0"/>
              </a:solidFill>
              <a:latin typeface="Microsoft JhengHei" panose="020B0604030504040204" pitchFamily="34" charset="-120"/>
              <a:ea typeface="Microsoft JhengHei" panose="020B0604030504040204" pitchFamily="34" charset="-120"/>
            </a:endParaRPr>
          </a:p>
          <a:p>
            <a:pPr marL="457200" lvl="0" indent="-457200">
              <a:spcBef>
                <a:spcPts val="300"/>
              </a:spcBef>
              <a:buFont typeface="Arial" panose="020B0604020202020204" pitchFamily="34" charset="0"/>
              <a:buChar char="•"/>
            </a:pPr>
            <a:r>
              <a:rPr lang="en-US" b="1" dirty="0"/>
              <a:t>Holistically bring all components together under the Healthy Village vision </a:t>
            </a:r>
          </a:p>
          <a:p>
            <a:pPr lvl="1"/>
            <a:r>
              <a:rPr lang="zh-CN" altLang="en-US" b="1" dirty="0">
                <a:solidFill>
                  <a:schemeClr val="tx1">
                    <a:lumMod val="50000"/>
                    <a:lumOff val="50000"/>
                  </a:schemeClr>
                </a:solidFill>
                <a:latin typeface="Microsoft JhengHei" panose="020B0604030504040204" pitchFamily="34" charset="-120"/>
                <a:ea typeface="Microsoft JhengHei" panose="020B0604030504040204" pitchFamily="34" charset="-120"/>
              </a:rPr>
              <a:t>根据健康村的愿景，将所有组成部分整合在一起</a:t>
            </a:r>
            <a:endParaRPr lang="en-US" altLang="zh-CN" b="1" dirty="0">
              <a:solidFill>
                <a:schemeClr val="tx1">
                  <a:lumMod val="50000"/>
                  <a:lumOff val="50000"/>
                </a:schemeClr>
              </a:solidFill>
              <a:latin typeface="Microsoft JhengHei" panose="020B0604030504040204" pitchFamily="34" charset="-120"/>
              <a:ea typeface="Microsoft JhengHei" panose="020B0604030504040204" pitchFamily="34" charset="-120"/>
            </a:endParaRPr>
          </a:p>
          <a:p>
            <a:pPr lvl="1"/>
            <a:endParaRPr lang="en-US" altLang="zh-TW" sz="1000" b="1" dirty="0">
              <a:solidFill>
                <a:schemeClr val="tx1">
                  <a:lumMod val="50000"/>
                  <a:lumOff val="50000"/>
                </a:schemeClr>
              </a:solidFill>
              <a:latin typeface="Microsoft JhengHei" panose="020B0604030504040204" pitchFamily="34" charset="-120"/>
              <a:ea typeface="Microsoft JhengHei" panose="020B0604030504040204" pitchFamily="34" charset="-120"/>
            </a:endParaRPr>
          </a:p>
          <a:p>
            <a:pPr marL="457200" lvl="0" indent="-457200">
              <a:spcBef>
                <a:spcPts val="300"/>
              </a:spcBef>
              <a:buFont typeface="Arial" panose="020B0604020202020204" pitchFamily="34" charset="0"/>
              <a:buChar char="•"/>
            </a:pPr>
            <a:r>
              <a:rPr lang="en-US" b="1" dirty="0"/>
              <a:t>Address current and future transportation and accessibility challenges</a:t>
            </a:r>
          </a:p>
          <a:p>
            <a:pPr lvl="1"/>
            <a:r>
              <a:rPr lang="zh-CN" altLang="en-US" b="1" dirty="0">
                <a:solidFill>
                  <a:schemeClr val="tx1">
                    <a:lumMod val="50000"/>
                    <a:lumOff val="50000"/>
                  </a:schemeClr>
                </a:solidFill>
                <a:latin typeface="Microsoft JhengHei" panose="020B0604030504040204" pitchFamily="34" charset="-120"/>
                <a:ea typeface="Microsoft JhengHei" panose="020B0604030504040204" pitchFamily="34" charset="-120"/>
              </a:rPr>
              <a:t>解决当前和未来的运输和可访问性挑战</a:t>
            </a:r>
            <a:endParaRPr lang="en-US" altLang="zh-TW" b="1" dirty="0">
              <a:solidFill>
                <a:schemeClr val="tx1">
                  <a:lumMod val="50000"/>
                  <a:lumOff val="50000"/>
                </a:schemeClr>
              </a:solidFill>
              <a:latin typeface="Microsoft JhengHei" panose="020B0604030504040204" pitchFamily="34" charset="-120"/>
              <a:ea typeface="Microsoft JhengHei" panose="020B0604030504040204" pitchFamily="34" charset="-120"/>
            </a:endParaRPr>
          </a:p>
          <a:p>
            <a:pPr marL="457200" lvl="0" indent="-457200">
              <a:buFont typeface="Arial" panose="020B0604020202020204" pitchFamily="34" charset="0"/>
              <a:buChar char="•"/>
            </a:pPr>
            <a:endParaRPr lang="en-US" b="1" dirty="0"/>
          </a:p>
        </p:txBody>
      </p:sp>
      <p:sp>
        <p:nvSpPr>
          <p:cNvPr id="7" name="Rectangle 6">
            <a:extLst>
              <a:ext uri="{FF2B5EF4-FFF2-40B4-BE49-F238E27FC236}">
                <a16:creationId xmlns:a16="http://schemas.microsoft.com/office/drawing/2014/main" id="{B8F93926-CEF3-47B9-8EED-889774CF21C7}"/>
              </a:ext>
            </a:extLst>
          </p:cNvPr>
          <p:cNvSpPr/>
          <p:nvPr/>
        </p:nvSpPr>
        <p:spPr>
          <a:xfrm>
            <a:off x="6056033" y="0"/>
            <a:ext cx="1890261" cy="369332"/>
          </a:xfrm>
          <a:prstGeom prst="rect">
            <a:avLst/>
          </a:prstGeom>
        </p:spPr>
        <p:txBody>
          <a:bodyPr wrap="none">
            <a:spAutoFit/>
          </a:bodyPr>
          <a:lstStyle/>
          <a:p>
            <a:r>
              <a:rPr lang="zh-CN" altLang="en-US" b="1" spc="100" dirty="0">
                <a:solidFill>
                  <a:schemeClr val="bg1"/>
                </a:solidFill>
                <a:latin typeface="Microsoft JhengHei" panose="020B0604030504040204" pitchFamily="34" charset="-120"/>
                <a:ea typeface="Microsoft JhengHei" panose="020B0604030504040204" pitchFamily="34" charset="-120"/>
              </a:rPr>
              <a:t>医院可行性研究</a:t>
            </a:r>
            <a:endParaRPr lang="en-US" dirty="0"/>
          </a:p>
        </p:txBody>
      </p:sp>
    </p:spTree>
    <p:extLst>
      <p:ext uri="{BB962C8B-B14F-4D97-AF65-F5344CB8AC3E}">
        <p14:creationId xmlns:p14="http://schemas.microsoft.com/office/powerpoint/2010/main" val="236816625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4714</TotalTime>
  <Words>2785</Words>
  <Application>Microsoft Office PowerPoint</Application>
  <PresentationFormat>On-screen Show (4:3)</PresentationFormat>
  <Paragraphs>349</Paragraphs>
  <Slides>36</Slides>
  <Notes>31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Microsoft JhengHei</vt:lpstr>
      <vt:lpstr>Arial</vt:lpstr>
      <vt:lpstr>Calibri</vt:lpstr>
      <vt:lpstr>Calibri Light</vt:lpstr>
      <vt:lpstr>Microsft</vt:lpstr>
      <vt:lpstr>Swis721 Cn BT</vt:lpstr>
      <vt:lpstr>Symbol</vt:lpstr>
      <vt:lpstr>Wingdings</vt:lpstr>
      <vt:lpstr>Office Theme</vt:lpstr>
      <vt:lpstr>Community Meeting #2  |  September 19, 2019  医院可行性研究 社区会议＃2 | 2019年9月19日</vt:lpstr>
      <vt:lpstr>Meeting Agenda  会议议程</vt:lpstr>
      <vt:lpstr>PowerPoint Presentation</vt:lpstr>
      <vt:lpstr>PowerPoint Presentation</vt:lpstr>
      <vt:lpstr>Board of Supervisors Direction for the Study  监事会研究方向 </vt:lpstr>
      <vt:lpstr>The Healthy Village Vision 健康的村庄愿景</vt:lpstr>
      <vt:lpstr>Study Area 研究区 </vt:lpstr>
      <vt:lpstr>Purpose of the Feasibility Study 可行性研究的目的</vt:lpstr>
      <vt:lpstr>Why was the scope extended to West Campus?  为什么范围扩展到園区？ </vt:lpstr>
      <vt:lpstr>PowerPoint Presentation</vt:lpstr>
      <vt:lpstr>Project Timeline 项目时间表</vt:lpstr>
      <vt:lpstr>PowerPoint Presentation</vt:lpstr>
      <vt:lpstr>Community Engagement 社区参与</vt:lpstr>
      <vt:lpstr>Community Engagement Steering Committee 社区参与指导委员会</vt:lpstr>
      <vt:lpstr>Community Engagement Steering Committee 社区参与指导委员会</vt:lpstr>
      <vt:lpstr>Community Engagement Steering Committee (CESC) 社区参与指导委员会</vt:lpstr>
      <vt:lpstr>PowerPoint Presentation</vt:lpstr>
      <vt:lpstr>What Do We Know About the Building?  我们对建筑有什么了解？</vt:lpstr>
      <vt:lpstr>What Do We Know About the Building?  我们对建筑有什么了解？</vt:lpstr>
      <vt:lpstr>Historic Preservation and Architecture  历史保护与建筑設計</vt:lpstr>
      <vt:lpstr>Historic Preservation and Architecture  历史保护与建筑設計</vt:lpstr>
      <vt:lpstr>What Improvements Are Needed?  需要什么改进？</vt:lpstr>
      <vt:lpstr>PowerPoint Presentation</vt:lpstr>
      <vt:lpstr>PowerPoint Presentation</vt:lpstr>
      <vt:lpstr>What Improvements Are Needed on West Campus?  在園區需要改进什么？</vt:lpstr>
      <vt:lpstr>What are the Main Challenges?  主要挑战是什么？  </vt:lpstr>
      <vt:lpstr>What are the Main Challenges?  主要挑战是什么？  </vt:lpstr>
      <vt:lpstr>What are the Main Challenges?  主要挑战是什么？  </vt:lpstr>
      <vt:lpstr>PowerPoint Presentation</vt:lpstr>
      <vt:lpstr>Station Overview 您的建議输入</vt:lpstr>
      <vt:lpstr>Transportation and Parking Overview 交通和停车概述 </vt:lpstr>
      <vt:lpstr>How Could the Building and West Campus Best Be Used to  Benefit the Community? 建筑和園区如何最好地利用社区？</vt:lpstr>
      <vt:lpstr>Key Community Issues  主要社区问题</vt:lpstr>
      <vt:lpstr>Next Steps 下一步</vt:lpstr>
      <vt:lpstr>For more information 欲获得更多信息</vt:lpstr>
      <vt:lpstr>Community Meeting #2  |  September 19, 2019  医院可行性研究 社区会议＃2 | 2019年9月19日</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Thelma Herrera</dc:creator>
  <cp:lastModifiedBy>Pedal, Maria</cp:lastModifiedBy>
  <cp:revision>340</cp:revision>
  <cp:lastPrinted>2019-06-10T15:51:17Z</cp:lastPrinted>
  <dcterms:created xsi:type="dcterms:W3CDTF">2019-06-05T15:14:46Z</dcterms:created>
  <dcterms:modified xsi:type="dcterms:W3CDTF">2019-09-18T20:41:52Z</dcterms:modified>
</cp:coreProperties>
</file>